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7315200" cx="13004800"/>
  <p:notesSz cx="6858000" cy="9144000"/>
  <p:embeddedFontLst>
    <p:embeddedFont>
      <p:font typeface="Inter SemiBold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Inter"/>
      <p:regular r:id="rId26"/>
      <p:bold r:id="rId27"/>
      <p:italic r:id="rId28"/>
      <p:boldItalic r:id="rId29"/>
    </p:embeddedFont>
    <p:embeddedFont>
      <p:font typeface="Mogra"/>
      <p:regular r:id="rId30"/>
    </p:embeddedFont>
    <p:embeddedFont>
      <p:font typeface="Open Sans SemiBold"/>
      <p:regular r:id="rId31"/>
      <p:bold r:id="rId32"/>
      <p:italic r:id="rId33"/>
      <p:boldItalic r:id="rId34"/>
    </p:embeddedFont>
    <p:embeddedFont>
      <p:font typeface="Inter Medium"/>
      <p:regular r:id="rId35"/>
      <p:bold r:id="rId36"/>
      <p:italic r:id="rId37"/>
      <p:boldItalic r:id="rId38"/>
    </p:embeddedFont>
    <p:embeddedFont>
      <p:font typeface="Open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4647">
          <p15:clr>
            <a:srgbClr val="000000"/>
          </p15:clr>
        </p15:guide>
        <p15:guide id="3" pos="1324">
          <p15:clr>
            <a:srgbClr val="747775"/>
          </p15:clr>
        </p15:guide>
      </p15:sldGuideLst>
    </p:ext>
    <p:ext uri="GoogleSlidesCustomDataVersion2">
      <go:slidesCustomData xmlns:go="http://customooxmlschemas.google.com/" r:id="rId43" roundtripDataSignature="AMtx7mhv8lNXbviNioFSmNTrGBcGntHp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4647"/>
        <p:guide pos="132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.fntdata"/><Relationship Id="rId20" Type="http://schemas.openxmlformats.org/officeDocument/2006/relationships/font" Target="fonts/InterSemiBold-italic.fntdata"/><Relationship Id="rId42" Type="http://schemas.openxmlformats.org/officeDocument/2006/relationships/font" Target="fonts/OpenSans-boldItalic.fntdata"/><Relationship Id="rId41" Type="http://schemas.openxmlformats.org/officeDocument/2006/relationships/font" Target="fonts/OpenSans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InterSemiBold-boldItalic.fntdata"/><Relationship Id="rId43" Type="http://customschemas.google.com/relationships/presentationmetadata" Target="meta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nter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Inter-italic.fntdata"/><Relationship Id="rId27" Type="http://schemas.openxmlformats.org/officeDocument/2006/relationships/font" Target="fonts/Int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SemiBold-regular.fntdata"/><Relationship Id="rId30" Type="http://schemas.openxmlformats.org/officeDocument/2006/relationships/font" Target="fonts/Mogra-regular.fntdata"/><Relationship Id="rId11" Type="http://schemas.openxmlformats.org/officeDocument/2006/relationships/slide" Target="slides/slide6.xml"/><Relationship Id="rId33" Type="http://schemas.openxmlformats.org/officeDocument/2006/relationships/font" Target="fonts/OpenSansSemiBold-italic.fntdata"/><Relationship Id="rId10" Type="http://schemas.openxmlformats.org/officeDocument/2006/relationships/slide" Target="slides/slide5.xml"/><Relationship Id="rId32" Type="http://schemas.openxmlformats.org/officeDocument/2006/relationships/font" Target="fonts/OpenSansSemiBold-bold.fntdata"/><Relationship Id="rId13" Type="http://schemas.openxmlformats.org/officeDocument/2006/relationships/slide" Target="slides/slide8.xml"/><Relationship Id="rId35" Type="http://schemas.openxmlformats.org/officeDocument/2006/relationships/font" Target="fonts/InterMedium-regular.fntdata"/><Relationship Id="rId12" Type="http://schemas.openxmlformats.org/officeDocument/2006/relationships/slide" Target="slides/slide7.xml"/><Relationship Id="rId34" Type="http://schemas.openxmlformats.org/officeDocument/2006/relationships/font" Target="fonts/OpenSansSemiBold-boldItalic.fntdata"/><Relationship Id="rId15" Type="http://schemas.openxmlformats.org/officeDocument/2006/relationships/slide" Target="slides/slide10.xml"/><Relationship Id="rId37" Type="http://schemas.openxmlformats.org/officeDocument/2006/relationships/font" Target="fonts/InterMedium-italic.fntdata"/><Relationship Id="rId14" Type="http://schemas.openxmlformats.org/officeDocument/2006/relationships/slide" Target="slides/slide9.xml"/><Relationship Id="rId36" Type="http://schemas.openxmlformats.org/officeDocument/2006/relationships/font" Target="fonts/InterMedium-bold.fntdata"/><Relationship Id="rId17" Type="http://schemas.openxmlformats.org/officeDocument/2006/relationships/slide" Target="slides/slide12.xml"/><Relationship Id="rId39" Type="http://schemas.openxmlformats.org/officeDocument/2006/relationships/font" Target="fonts/OpenSans-regular.fntdata"/><Relationship Id="rId16" Type="http://schemas.openxmlformats.org/officeDocument/2006/relationships/slide" Target="slides/slide11.xml"/><Relationship Id="rId38" Type="http://schemas.openxmlformats.org/officeDocument/2006/relationships/font" Target="fonts/InterMedium-boldItalic.fntdata"/><Relationship Id="rId19" Type="http://schemas.openxmlformats.org/officeDocument/2006/relationships/font" Target="fonts/InterSemiBold-bold.fntdata"/><Relationship Id="rId18" Type="http://schemas.openxmlformats.org/officeDocument/2006/relationships/font" Target="fonts/InterSemiBold-regular.fntdata"/></Relationships>
</file>

<file path=ppt/media/image1.png>
</file>

<file path=ppt/media/image10.jpg>
</file>

<file path=ppt/media/image11.jpg>
</file>

<file path=ppt/media/image13.jpg>
</file>

<file path=ppt/media/image14.jpg>
</file>

<file path=ppt/media/image15.jp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21.jpg>
</file>

<file path=ppt/media/image22.jpg>
</file>

<file path=ppt/media/image3.png>
</file>

<file path=ppt/media/image4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3719da60bd_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5" name="Google Shape;275;g33719da60bd_5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3719da60bd_6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7" name="Google Shape;297;g33719da60bd_6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9" name="Google Shape;31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6" name="Google Shape;9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0" name="Google Shape;150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3719da60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1" name="Google Shape;161;g33719da60b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2" name="Google Shape;18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3719da60bd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1" name="Google Shape;201;g33719da60bd_1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1" name="Google Shape;22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3719da60bd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0" name="Google Shape;240;g33719da60bd_1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3719da60bd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7" name="Google Shape;257;g33719da60bd_1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1.jpg"/><Relationship Id="rId6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2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jpg"/><Relationship Id="rId4" Type="http://schemas.openxmlformats.org/officeDocument/2006/relationships/image" Target="../media/image1.png"/><Relationship Id="rId5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7.jpg"/><Relationship Id="rId5" Type="http://schemas.openxmlformats.org/officeDocument/2006/relationships/image" Target="../media/image9.jpg"/><Relationship Id="rId6" Type="http://schemas.openxmlformats.org/officeDocument/2006/relationships/image" Target="../media/image8.jpg"/><Relationship Id="rId7" Type="http://schemas.openxmlformats.org/officeDocument/2006/relationships/image" Target="../media/image13.jpg"/><Relationship Id="rId8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-994342" y="4837551"/>
            <a:ext cx="3841784" cy="3841784"/>
            <a:chOff x="0" y="0"/>
            <a:chExt cx="812800" cy="812800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676275">
              <a:solidFill>
                <a:srgbClr val="F6F6F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87" name="Google Shape;87;p1"/>
          <p:cNvCxnSpPr/>
          <p:nvPr/>
        </p:nvCxnSpPr>
        <p:spPr>
          <a:xfrm>
            <a:off x="767376" y="6089561"/>
            <a:ext cx="11476398" cy="0"/>
          </a:xfrm>
          <a:prstGeom prst="straightConnector1">
            <a:avLst/>
          </a:prstGeom>
          <a:noFill/>
          <a:ln cap="flat" cmpd="sng" w="28575">
            <a:solidFill>
              <a:srgbClr val="33880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" name="Google Shape;88;p1"/>
          <p:cNvSpPr/>
          <p:nvPr/>
        </p:nvSpPr>
        <p:spPr>
          <a:xfrm>
            <a:off x="11577161" y="564458"/>
            <a:ext cx="450521" cy="213434"/>
          </a:xfrm>
          <a:custGeom>
            <a:rect b="b" l="l" r="r" t="t"/>
            <a:pathLst>
              <a:path extrusionOk="0" h="213434" w="450521">
                <a:moveTo>
                  <a:pt x="0" y="0"/>
                </a:moveTo>
                <a:lnTo>
                  <a:pt x="450521" y="0"/>
                </a:lnTo>
                <a:lnTo>
                  <a:pt x="450521" y="213434"/>
                </a:lnTo>
                <a:lnTo>
                  <a:pt x="0" y="2134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"/>
          <p:cNvSpPr/>
          <p:nvPr/>
        </p:nvSpPr>
        <p:spPr>
          <a:xfrm>
            <a:off x="8746235" y="564458"/>
            <a:ext cx="5345826" cy="5006171"/>
          </a:xfrm>
          <a:custGeom>
            <a:rect b="b" l="l" r="r" t="t"/>
            <a:pathLst>
              <a:path extrusionOk="0" h="5006171" w="5345826">
                <a:moveTo>
                  <a:pt x="0" y="0"/>
                </a:moveTo>
                <a:lnTo>
                  <a:pt x="5345826" y="0"/>
                </a:lnTo>
                <a:lnTo>
                  <a:pt x="5345826" y="5006171"/>
                </a:lnTo>
                <a:lnTo>
                  <a:pt x="0" y="50061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4305" l="0" r="0" t="-4304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700865" y="2031926"/>
            <a:ext cx="10876200" cy="20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456"/>
              <a:buFont typeface="Arial"/>
              <a:buNone/>
            </a:pPr>
            <a:r>
              <a:rPr b="0" i="0" lang="en-US" sz="13456" u="none" cap="none" strike="noStrike">
                <a:solidFill>
                  <a:srgbClr val="080A06"/>
                </a:solidFill>
                <a:latin typeface="Mogra"/>
                <a:ea typeface="Mogra"/>
                <a:cs typeface="Mogra"/>
                <a:sym typeface="Mogra"/>
              </a:rPr>
              <a:t>GEOPASTURE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716075" y="5665988"/>
            <a:ext cx="9579000" cy="3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33"/>
              <a:buFont typeface="Arial"/>
              <a:buNone/>
            </a:pPr>
            <a:r>
              <a:rPr b="1" i="0" lang="en-US" sz="2133" u="none" cap="none" strike="noStrike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DIGITAL SOLUTIONS FOR AGRICULTURALISTS AND PASTORALISTS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31025" y="151725"/>
            <a:ext cx="994101" cy="10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51742" y="310150"/>
            <a:ext cx="1895178" cy="88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g33719da60bd_5_3"/>
          <p:cNvGrpSpPr/>
          <p:nvPr/>
        </p:nvGrpSpPr>
        <p:grpSpPr>
          <a:xfrm>
            <a:off x="600469" y="382479"/>
            <a:ext cx="5793998" cy="3812175"/>
            <a:chOff x="0" y="76200"/>
            <a:chExt cx="7725331" cy="5082900"/>
          </a:xfrm>
        </p:grpSpPr>
        <p:sp>
          <p:nvSpPr>
            <p:cNvPr id="278" name="Google Shape;278;g33719da60bd_5_3"/>
            <p:cNvSpPr txBox="1"/>
            <p:nvPr/>
          </p:nvSpPr>
          <p:spPr>
            <a:xfrm>
              <a:off x="0" y="76200"/>
              <a:ext cx="7725300" cy="50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120"/>
                <a:buFont typeface="Arial"/>
                <a:buNone/>
              </a:pPr>
              <a:r>
                <a:rPr b="1" lang="en-US" sz="4920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APP DEPLOYMENT</a:t>
              </a:r>
              <a:endParaRPr b="1" sz="492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lnSpc>
                  <a:spcPct val="14003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6"/>
                <a:buFont typeface="Arial"/>
                <a:buNone/>
              </a:pPr>
              <a:r>
                <a:rPr b="1" lang="en-US" sz="1706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APRIL 7 - APRIL 11</a:t>
              </a:r>
              <a:endParaRPr b="1" sz="492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90"/>
                <a:buFont typeface="Arial"/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120"/>
                <a:buFont typeface="Arial"/>
                <a:buNone/>
              </a:pPr>
              <a:r>
                <a:t/>
              </a:r>
              <a:endParaRPr b="1" sz="492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120"/>
                <a:buFont typeface="Arial"/>
                <a:buNone/>
              </a:pPr>
              <a:r>
                <a:t/>
              </a:r>
              <a:endParaRPr b="1" sz="492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120"/>
                <a:buFont typeface="Arial"/>
                <a:buNone/>
              </a:pPr>
              <a:r>
                <a:t/>
              </a:r>
              <a:endParaRPr b="1" sz="492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79" name="Google Shape;279;g33719da60bd_5_3"/>
            <p:cNvSpPr txBox="1"/>
            <p:nvPr/>
          </p:nvSpPr>
          <p:spPr>
            <a:xfrm>
              <a:off x="9031" y="1049740"/>
              <a:ext cx="77163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3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6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" name="Google Shape;280;g33719da60bd_5_3"/>
          <p:cNvSpPr txBox="1"/>
          <p:nvPr/>
        </p:nvSpPr>
        <p:spPr>
          <a:xfrm>
            <a:off x="1430863" y="4509649"/>
            <a:ext cx="386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1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" name="Google Shape;281;g33719da60bd_5_3"/>
          <p:cNvGrpSpPr/>
          <p:nvPr/>
        </p:nvGrpSpPr>
        <p:grpSpPr>
          <a:xfrm>
            <a:off x="7263198" y="94314"/>
            <a:ext cx="5733536" cy="1140566"/>
            <a:chOff x="0" y="-102870"/>
            <a:chExt cx="7644715" cy="1520755"/>
          </a:xfrm>
        </p:grpSpPr>
        <p:grpSp>
          <p:nvGrpSpPr>
            <p:cNvPr id="282" name="Google Shape;282;g33719da60bd_5_3"/>
            <p:cNvGrpSpPr/>
            <p:nvPr/>
          </p:nvGrpSpPr>
          <p:grpSpPr>
            <a:xfrm>
              <a:off x="0" y="-102870"/>
              <a:ext cx="7644715" cy="1520755"/>
              <a:chOff x="0" y="-28575"/>
              <a:chExt cx="2123532" cy="422432"/>
            </a:xfrm>
          </p:grpSpPr>
          <p:sp>
            <p:nvSpPr>
              <p:cNvPr id="283" name="Google Shape;283;g33719da60bd_5_3"/>
              <p:cNvSpPr/>
              <p:nvPr/>
            </p:nvSpPr>
            <p:spPr>
              <a:xfrm>
                <a:off x="0" y="0"/>
                <a:ext cx="2123532" cy="393857"/>
              </a:xfrm>
              <a:custGeom>
                <a:rect b="b" l="l" r="r" t="t"/>
                <a:pathLst>
                  <a:path extrusionOk="0" h="393857" w="2123532">
                    <a:moveTo>
                      <a:pt x="0" y="0"/>
                    </a:moveTo>
                    <a:lnTo>
                      <a:pt x="2123532" y="0"/>
                    </a:lnTo>
                    <a:lnTo>
                      <a:pt x="2123532" y="393857"/>
                    </a:lnTo>
                    <a:lnTo>
                      <a:pt x="0" y="393857"/>
                    </a:lnTo>
                    <a:close/>
                  </a:path>
                </a:pathLst>
              </a:custGeom>
              <a:solidFill>
                <a:srgbClr val="33880B"/>
              </a:solidFill>
              <a:ln>
                <a:noFill/>
              </a:ln>
            </p:spPr>
          </p:sp>
          <p:sp>
            <p:nvSpPr>
              <p:cNvPr id="284" name="Google Shape;284;g33719da60bd_5_3"/>
              <p:cNvSpPr txBox="1"/>
              <p:nvPr/>
            </p:nvSpPr>
            <p:spPr>
              <a:xfrm>
                <a:off x="0" y="-28575"/>
                <a:ext cx="2123400" cy="422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6100" lIns="36100" spcFirstLastPara="1" rIns="36100" wrap="square" tIns="36100">
                <a:noAutofit/>
              </a:bodyPr>
              <a:lstStyle/>
              <a:p>
                <a:pPr indent="0" lvl="0" marL="0" marR="0" rtl="0" algn="ctr">
                  <a:lnSpc>
                    <a:spcPct val="9794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5" name="Google Shape;285;g33719da60bd_5_3"/>
            <p:cNvSpPr/>
            <p:nvPr/>
          </p:nvSpPr>
          <p:spPr>
            <a:xfrm>
              <a:off x="2222337" y="79449"/>
              <a:ext cx="1366388" cy="1258986"/>
            </a:xfrm>
            <a:custGeom>
              <a:rect b="b" l="l" r="r" t="t"/>
              <a:pathLst>
                <a:path extrusionOk="0" h="1258986" w="1366388">
                  <a:moveTo>
                    <a:pt x="0" y="0"/>
                  </a:moveTo>
                  <a:lnTo>
                    <a:pt x="1366388" y="0"/>
                  </a:lnTo>
                  <a:lnTo>
                    <a:pt x="1366388" y="1258986"/>
                  </a:lnTo>
                  <a:lnTo>
                    <a:pt x="0" y="125898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1029" l="0" r="0" t="-1019"/>
              </a:stretch>
            </a:blipFill>
            <a:ln>
              <a:noFill/>
            </a:ln>
          </p:spPr>
        </p:sp>
        <p:sp>
          <p:nvSpPr>
            <p:cNvPr id="286" name="Google Shape;286;g33719da60bd_5_3"/>
            <p:cNvSpPr txBox="1"/>
            <p:nvPr/>
          </p:nvSpPr>
          <p:spPr>
            <a:xfrm>
              <a:off x="3588725" y="540552"/>
              <a:ext cx="3025800" cy="36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77"/>
                <a:buFont typeface="Arial"/>
                <a:buNone/>
              </a:pPr>
              <a:r>
                <a:rPr b="1" i="0" lang="en-US" sz="1777" u="none" cap="none" strike="noStrike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GeoPasture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7" name="Google Shape;287;g33719da60bd_5_3"/>
          <p:cNvSpPr txBox="1"/>
          <p:nvPr/>
        </p:nvSpPr>
        <p:spPr>
          <a:xfrm>
            <a:off x="1587784" y="5034923"/>
            <a:ext cx="3774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33719da60bd_5_3"/>
          <p:cNvSpPr txBox="1"/>
          <p:nvPr/>
        </p:nvSpPr>
        <p:spPr>
          <a:xfrm>
            <a:off x="8026629" y="4906507"/>
            <a:ext cx="4328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9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9" name="Google Shape;289;g33719da60bd_5_3"/>
          <p:cNvGrpSpPr/>
          <p:nvPr/>
        </p:nvGrpSpPr>
        <p:grpSpPr>
          <a:xfrm>
            <a:off x="3175" y="7101297"/>
            <a:ext cx="12987926" cy="213902"/>
            <a:chOff x="0" y="-28575"/>
            <a:chExt cx="4810343" cy="79223"/>
          </a:xfrm>
        </p:grpSpPr>
        <p:sp>
          <p:nvSpPr>
            <p:cNvPr id="290" name="Google Shape;290;g33719da60bd_5_3"/>
            <p:cNvSpPr/>
            <p:nvPr/>
          </p:nvSpPr>
          <p:spPr>
            <a:xfrm>
              <a:off x="0" y="0"/>
              <a:ext cx="4810343" cy="50648"/>
            </a:xfrm>
            <a:custGeom>
              <a:rect b="b" l="l" r="r" t="t"/>
              <a:pathLst>
                <a:path extrusionOk="0" h="50648" w="4810343">
                  <a:moveTo>
                    <a:pt x="0" y="0"/>
                  </a:moveTo>
                  <a:lnTo>
                    <a:pt x="4810343" y="0"/>
                  </a:lnTo>
                  <a:lnTo>
                    <a:pt x="4810343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291" name="Google Shape;291;g33719da60bd_5_3"/>
            <p:cNvSpPr txBox="1"/>
            <p:nvPr/>
          </p:nvSpPr>
          <p:spPr>
            <a:xfrm>
              <a:off x="0" y="-28575"/>
              <a:ext cx="4810200" cy="7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2" name="Google Shape;292;g33719da60bd_5_3"/>
          <p:cNvSpPr txBox="1"/>
          <p:nvPr/>
        </p:nvSpPr>
        <p:spPr>
          <a:xfrm>
            <a:off x="152400" y="152400"/>
            <a:ext cx="3000000" cy="11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920">
              <a:solidFill>
                <a:srgbClr val="33880B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33719da60bd_5_3"/>
          <p:cNvSpPr txBox="1"/>
          <p:nvPr/>
        </p:nvSpPr>
        <p:spPr>
          <a:xfrm>
            <a:off x="8259875" y="3076500"/>
            <a:ext cx="3861900" cy="17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20"/>
              <a:buFont typeface="Arial"/>
              <a:buNone/>
            </a:pPr>
            <a:r>
              <a:t/>
            </a:r>
            <a:endParaRPr b="1" sz="1920">
              <a:solidFill>
                <a:srgbClr val="33880B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90"/>
              <a:buFont typeface="Arial"/>
              <a:buNone/>
            </a:pPr>
            <a:r>
              <a:rPr b="1" lang="en-US" sz="199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app will be made available for use after the development process is done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4" name="Google Shape;294;g33719da60bd_5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875" y="1761175"/>
            <a:ext cx="7224023" cy="492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g33719da60bd_6_2"/>
          <p:cNvGrpSpPr/>
          <p:nvPr/>
        </p:nvGrpSpPr>
        <p:grpSpPr>
          <a:xfrm>
            <a:off x="600475" y="382475"/>
            <a:ext cx="5911650" cy="4795650"/>
            <a:chOff x="8" y="76195"/>
            <a:chExt cx="7882200" cy="6394200"/>
          </a:xfrm>
        </p:grpSpPr>
        <p:sp>
          <p:nvSpPr>
            <p:cNvPr id="300" name="Google Shape;300;g33719da60bd_6_2"/>
            <p:cNvSpPr txBox="1"/>
            <p:nvPr/>
          </p:nvSpPr>
          <p:spPr>
            <a:xfrm>
              <a:off x="8" y="76195"/>
              <a:ext cx="7882200" cy="639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120"/>
                <a:buFont typeface="Arial"/>
                <a:buNone/>
              </a:pPr>
              <a:r>
                <a:rPr b="1" lang="en-US" sz="4920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FIELD TRIP(APP TESTING)</a:t>
              </a:r>
              <a:endParaRPr b="1" sz="492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90"/>
                <a:buFont typeface="Arial"/>
                <a:buNone/>
              </a:pPr>
              <a:r>
                <a:t/>
              </a:r>
              <a:endParaRPr b="1" sz="199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90"/>
                <a:buFont typeface="Arial"/>
                <a:buNone/>
              </a:pPr>
              <a:r>
                <a:t/>
              </a:r>
              <a:endParaRPr b="1" sz="199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120"/>
                <a:buFont typeface="Arial"/>
                <a:buNone/>
              </a:pPr>
              <a:r>
                <a:t/>
              </a:r>
              <a:endParaRPr b="1" sz="492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120"/>
                <a:buFont typeface="Arial"/>
                <a:buNone/>
              </a:pPr>
              <a:r>
                <a:t/>
              </a:r>
              <a:endParaRPr b="1" sz="492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120"/>
                <a:buFont typeface="Arial"/>
                <a:buNone/>
              </a:pPr>
              <a:r>
                <a:t/>
              </a:r>
              <a:endParaRPr b="1" sz="492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01" name="Google Shape;301;g33719da60bd_6_2"/>
            <p:cNvSpPr txBox="1"/>
            <p:nvPr/>
          </p:nvSpPr>
          <p:spPr>
            <a:xfrm>
              <a:off x="9031" y="1049740"/>
              <a:ext cx="77163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3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6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2" name="Google Shape;302;g33719da60bd_6_2"/>
          <p:cNvSpPr txBox="1"/>
          <p:nvPr/>
        </p:nvSpPr>
        <p:spPr>
          <a:xfrm>
            <a:off x="6894863" y="3762299"/>
            <a:ext cx="386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1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3" name="Google Shape;303;g33719da60bd_6_2"/>
          <p:cNvGrpSpPr/>
          <p:nvPr/>
        </p:nvGrpSpPr>
        <p:grpSpPr>
          <a:xfrm>
            <a:off x="7263198" y="94314"/>
            <a:ext cx="5733536" cy="1140566"/>
            <a:chOff x="0" y="-102870"/>
            <a:chExt cx="7644715" cy="1520755"/>
          </a:xfrm>
        </p:grpSpPr>
        <p:grpSp>
          <p:nvGrpSpPr>
            <p:cNvPr id="304" name="Google Shape;304;g33719da60bd_6_2"/>
            <p:cNvGrpSpPr/>
            <p:nvPr/>
          </p:nvGrpSpPr>
          <p:grpSpPr>
            <a:xfrm>
              <a:off x="0" y="-102870"/>
              <a:ext cx="7644715" cy="1520755"/>
              <a:chOff x="0" y="-28575"/>
              <a:chExt cx="2123532" cy="422432"/>
            </a:xfrm>
          </p:grpSpPr>
          <p:sp>
            <p:nvSpPr>
              <p:cNvPr id="305" name="Google Shape;305;g33719da60bd_6_2"/>
              <p:cNvSpPr/>
              <p:nvPr/>
            </p:nvSpPr>
            <p:spPr>
              <a:xfrm>
                <a:off x="0" y="0"/>
                <a:ext cx="2123532" cy="393857"/>
              </a:xfrm>
              <a:custGeom>
                <a:rect b="b" l="l" r="r" t="t"/>
                <a:pathLst>
                  <a:path extrusionOk="0" h="393857" w="2123532">
                    <a:moveTo>
                      <a:pt x="0" y="0"/>
                    </a:moveTo>
                    <a:lnTo>
                      <a:pt x="2123532" y="0"/>
                    </a:lnTo>
                    <a:lnTo>
                      <a:pt x="2123532" y="393857"/>
                    </a:lnTo>
                    <a:lnTo>
                      <a:pt x="0" y="393857"/>
                    </a:lnTo>
                    <a:close/>
                  </a:path>
                </a:pathLst>
              </a:custGeom>
              <a:solidFill>
                <a:srgbClr val="33880B"/>
              </a:solidFill>
              <a:ln>
                <a:noFill/>
              </a:ln>
            </p:spPr>
          </p:sp>
          <p:sp>
            <p:nvSpPr>
              <p:cNvPr id="306" name="Google Shape;306;g33719da60bd_6_2"/>
              <p:cNvSpPr txBox="1"/>
              <p:nvPr/>
            </p:nvSpPr>
            <p:spPr>
              <a:xfrm>
                <a:off x="0" y="-28575"/>
                <a:ext cx="2123400" cy="422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6100" lIns="36100" spcFirstLastPara="1" rIns="36100" wrap="square" tIns="36100">
                <a:noAutofit/>
              </a:bodyPr>
              <a:lstStyle/>
              <a:p>
                <a:pPr indent="0" lvl="0" marL="0" marR="0" rtl="0" algn="ctr">
                  <a:lnSpc>
                    <a:spcPct val="9794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7" name="Google Shape;307;g33719da60bd_6_2"/>
            <p:cNvSpPr/>
            <p:nvPr/>
          </p:nvSpPr>
          <p:spPr>
            <a:xfrm>
              <a:off x="2222337" y="79449"/>
              <a:ext cx="1366388" cy="1258986"/>
            </a:xfrm>
            <a:custGeom>
              <a:rect b="b" l="l" r="r" t="t"/>
              <a:pathLst>
                <a:path extrusionOk="0" h="1258986" w="1366388">
                  <a:moveTo>
                    <a:pt x="0" y="0"/>
                  </a:moveTo>
                  <a:lnTo>
                    <a:pt x="1366388" y="0"/>
                  </a:lnTo>
                  <a:lnTo>
                    <a:pt x="1366388" y="1258986"/>
                  </a:lnTo>
                  <a:lnTo>
                    <a:pt x="0" y="125898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1029" l="0" r="0" t="-1019"/>
              </a:stretch>
            </a:blipFill>
            <a:ln>
              <a:noFill/>
            </a:ln>
          </p:spPr>
        </p:sp>
        <p:sp>
          <p:nvSpPr>
            <p:cNvPr id="308" name="Google Shape;308;g33719da60bd_6_2"/>
            <p:cNvSpPr txBox="1"/>
            <p:nvPr/>
          </p:nvSpPr>
          <p:spPr>
            <a:xfrm>
              <a:off x="3588725" y="540552"/>
              <a:ext cx="3025800" cy="36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77"/>
                <a:buFont typeface="Arial"/>
                <a:buNone/>
              </a:pPr>
              <a:r>
                <a:rPr b="1" i="0" lang="en-US" sz="1777" u="none" cap="none" strike="noStrike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GeoPasture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9" name="Google Shape;309;g33719da60bd_6_2"/>
          <p:cNvSpPr txBox="1"/>
          <p:nvPr/>
        </p:nvSpPr>
        <p:spPr>
          <a:xfrm>
            <a:off x="1587784" y="5034923"/>
            <a:ext cx="3774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g33719da60bd_6_2"/>
          <p:cNvSpPr txBox="1"/>
          <p:nvPr/>
        </p:nvSpPr>
        <p:spPr>
          <a:xfrm>
            <a:off x="7901949" y="4334409"/>
            <a:ext cx="4428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g33719da60bd_6_2"/>
          <p:cNvSpPr txBox="1"/>
          <p:nvPr/>
        </p:nvSpPr>
        <p:spPr>
          <a:xfrm>
            <a:off x="8131129" y="4488507"/>
            <a:ext cx="4328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9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2" name="Google Shape;312;g33719da60bd_6_2"/>
          <p:cNvGrpSpPr/>
          <p:nvPr/>
        </p:nvGrpSpPr>
        <p:grpSpPr>
          <a:xfrm>
            <a:off x="3175" y="7101297"/>
            <a:ext cx="12987926" cy="213902"/>
            <a:chOff x="0" y="-28575"/>
            <a:chExt cx="4810343" cy="79223"/>
          </a:xfrm>
        </p:grpSpPr>
        <p:sp>
          <p:nvSpPr>
            <p:cNvPr id="313" name="Google Shape;313;g33719da60bd_6_2"/>
            <p:cNvSpPr/>
            <p:nvPr/>
          </p:nvSpPr>
          <p:spPr>
            <a:xfrm>
              <a:off x="0" y="0"/>
              <a:ext cx="4810343" cy="50648"/>
            </a:xfrm>
            <a:custGeom>
              <a:rect b="b" l="l" r="r" t="t"/>
              <a:pathLst>
                <a:path extrusionOk="0" h="50648" w="4810343">
                  <a:moveTo>
                    <a:pt x="0" y="0"/>
                  </a:moveTo>
                  <a:lnTo>
                    <a:pt x="4810343" y="0"/>
                  </a:lnTo>
                  <a:lnTo>
                    <a:pt x="4810343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314" name="Google Shape;314;g33719da60bd_6_2"/>
            <p:cNvSpPr txBox="1"/>
            <p:nvPr/>
          </p:nvSpPr>
          <p:spPr>
            <a:xfrm>
              <a:off x="0" y="-28575"/>
              <a:ext cx="4810200" cy="7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5" name="Google Shape;315;g33719da60bd_6_2"/>
          <p:cNvSpPr txBox="1"/>
          <p:nvPr/>
        </p:nvSpPr>
        <p:spPr>
          <a:xfrm>
            <a:off x="7338700" y="3185363"/>
            <a:ext cx="5554800" cy="17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90"/>
              <a:buFont typeface="Arial"/>
              <a:buNone/>
            </a:pPr>
            <a:r>
              <a:rPr b="1" lang="en-US" sz="199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group will go on a field trip to Lokichogio in order to test the app with the locals since the area is an agricultural area where most people practice crop farming and pastoralism 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6" name="Google Shape;316;g33719da60bd_6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275" y="1827300"/>
            <a:ext cx="6294098" cy="4493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1"/>
          <p:cNvSpPr/>
          <p:nvPr/>
        </p:nvSpPr>
        <p:spPr>
          <a:xfrm>
            <a:off x="0" y="0"/>
            <a:ext cx="13001625" cy="7315200"/>
          </a:xfrm>
          <a:custGeom>
            <a:rect b="b" l="l" r="r" t="t"/>
            <a:pathLst>
              <a:path extrusionOk="0" h="7315200" w="13001625">
                <a:moveTo>
                  <a:pt x="0" y="0"/>
                </a:moveTo>
                <a:lnTo>
                  <a:pt x="13001625" y="0"/>
                </a:lnTo>
                <a:lnTo>
                  <a:pt x="13001625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85" l="0" r="-69" t="-9285"/>
            </a:stretch>
          </a:blipFill>
          <a:ln>
            <a:noFill/>
          </a:ln>
        </p:spPr>
      </p:sp>
      <p:sp>
        <p:nvSpPr>
          <p:cNvPr id="322" name="Google Shape;322;p11"/>
          <p:cNvSpPr/>
          <p:nvPr/>
        </p:nvSpPr>
        <p:spPr>
          <a:xfrm>
            <a:off x="11577161" y="564458"/>
            <a:ext cx="450521" cy="213434"/>
          </a:xfrm>
          <a:custGeom>
            <a:rect b="b" l="l" r="r" t="t"/>
            <a:pathLst>
              <a:path extrusionOk="0" h="213434" w="450521">
                <a:moveTo>
                  <a:pt x="0" y="0"/>
                </a:moveTo>
                <a:lnTo>
                  <a:pt x="450521" y="0"/>
                </a:lnTo>
                <a:lnTo>
                  <a:pt x="450521" y="213434"/>
                </a:lnTo>
                <a:lnTo>
                  <a:pt x="0" y="2134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3" name="Google Shape;323;p11"/>
          <p:cNvSpPr txBox="1"/>
          <p:nvPr/>
        </p:nvSpPr>
        <p:spPr>
          <a:xfrm>
            <a:off x="1962217" y="5195230"/>
            <a:ext cx="9047382" cy="19085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110"/>
              <a:buFont typeface="Arial"/>
              <a:buNone/>
            </a:pPr>
            <a:r>
              <a:rPr b="1" i="0" lang="en-US" sz="11110" u="none" cap="none" strike="noStrike">
                <a:solidFill>
                  <a:srgbClr val="080A06"/>
                </a:solidFill>
                <a:latin typeface="Inter"/>
                <a:ea typeface="Inter"/>
                <a:cs typeface="Inter"/>
                <a:sym typeface="Inter"/>
              </a:rPr>
              <a:t>THANK </a:t>
            </a:r>
            <a:r>
              <a:rPr b="1" i="0" lang="en-US" sz="11110" u="none" cap="none" strike="noStrike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YOU!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4" name="Google Shape;324;p11"/>
          <p:cNvGrpSpPr/>
          <p:nvPr/>
        </p:nvGrpSpPr>
        <p:grpSpPr>
          <a:xfrm>
            <a:off x="4895529" y="250261"/>
            <a:ext cx="3180758" cy="962518"/>
            <a:chOff x="0" y="0"/>
            <a:chExt cx="4241011" cy="1283357"/>
          </a:xfrm>
        </p:grpSpPr>
        <p:sp>
          <p:nvSpPr>
            <p:cNvPr id="325" name="Google Shape;325;p11"/>
            <p:cNvSpPr/>
            <p:nvPr/>
          </p:nvSpPr>
          <p:spPr>
            <a:xfrm>
              <a:off x="0" y="0"/>
              <a:ext cx="1392838" cy="1283357"/>
            </a:xfrm>
            <a:custGeom>
              <a:rect b="b" l="l" r="r" t="t"/>
              <a:pathLst>
                <a:path extrusionOk="0" h="1283357" w="1392838">
                  <a:moveTo>
                    <a:pt x="0" y="0"/>
                  </a:moveTo>
                  <a:lnTo>
                    <a:pt x="1392838" y="0"/>
                  </a:lnTo>
                  <a:lnTo>
                    <a:pt x="1392838" y="1283357"/>
                  </a:lnTo>
                  <a:lnTo>
                    <a:pt x="0" y="128335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5192" l="0" r="0" t="-5193"/>
              </a:stretch>
            </a:blipFill>
            <a:ln>
              <a:noFill/>
            </a:ln>
          </p:spPr>
        </p:sp>
        <p:sp>
          <p:nvSpPr>
            <p:cNvPr id="326" name="Google Shape;326;p11"/>
            <p:cNvSpPr txBox="1"/>
            <p:nvPr/>
          </p:nvSpPr>
          <p:spPr>
            <a:xfrm>
              <a:off x="1215095" y="435492"/>
              <a:ext cx="3025916" cy="3837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77"/>
                <a:buFont typeface="Arial"/>
                <a:buNone/>
              </a:pPr>
              <a:r>
                <a:rPr b="1" i="0" lang="en-US" sz="1777" u="none" cap="none" strike="noStrike">
                  <a:solidFill>
                    <a:srgbClr val="000000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GeoPasture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3"/>
          <p:cNvGrpSpPr/>
          <p:nvPr/>
        </p:nvGrpSpPr>
        <p:grpSpPr>
          <a:xfrm>
            <a:off x="7730565" y="-77153"/>
            <a:ext cx="731520" cy="884734"/>
            <a:chOff x="0" y="-28575"/>
            <a:chExt cx="270933" cy="327679"/>
          </a:xfrm>
        </p:grpSpPr>
        <p:sp>
          <p:nvSpPr>
            <p:cNvPr id="99" name="Google Shape;99;p3"/>
            <p:cNvSpPr/>
            <p:nvPr/>
          </p:nvSpPr>
          <p:spPr>
            <a:xfrm>
              <a:off x="0" y="0"/>
              <a:ext cx="270933" cy="299104"/>
            </a:xfrm>
            <a:custGeom>
              <a:rect b="b" l="l" r="r" t="t"/>
              <a:pathLst>
                <a:path extrusionOk="0" h="29910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  <a:ln>
              <a:noFill/>
            </a:ln>
          </p:spPr>
        </p:sp>
        <p:sp>
          <p:nvSpPr>
            <p:cNvPr id="100" name="Google Shape;100;p3"/>
            <p:cNvSpPr txBox="1"/>
            <p:nvPr/>
          </p:nvSpPr>
          <p:spPr>
            <a:xfrm>
              <a:off x="0" y="-28575"/>
              <a:ext cx="270933" cy="32767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" name="Google Shape;101;p3"/>
          <p:cNvGrpSpPr/>
          <p:nvPr/>
        </p:nvGrpSpPr>
        <p:grpSpPr>
          <a:xfrm>
            <a:off x="7842039" y="149504"/>
            <a:ext cx="508573" cy="508573"/>
            <a:chOff x="0" y="0"/>
            <a:chExt cx="812800" cy="812800"/>
          </a:xfrm>
        </p:grpSpPr>
        <p:sp>
          <p:nvSpPr>
            <p:cNvPr id="102" name="Google Shape;102;p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57150">
              <a:solidFill>
                <a:srgbClr val="33880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" name="Google Shape;104;p3"/>
          <p:cNvGrpSpPr/>
          <p:nvPr/>
        </p:nvGrpSpPr>
        <p:grpSpPr>
          <a:xfrm>
            <a:off x="807809" y="2193804"/>
            <a:ext cx="689336" cy="701221"/>
            <a:chOff x="0" y="0"/>
            <a:chExt cx="812800" cy="826814"/>
          </a:xfrm>
        </p:grpSpPr>
        <p:sp>
          <p:nvSpPr>
            <p:cNvPr id="105" name="Google Shape;105;p3"/>
            <p:cNvSpPr/>
            <p:nvPr/>
          </p:nvSpPr>
          <p:spPr>
            <a:xfrm>
              <a:off x="0" y="0"/>
              <a:ext cx="812800" cy="826814"/>
            </a:xfrm>
            <a:custGeom>
              <a:rect b="b" l="l" r="r" t="t"/>
              <a:pathLst>
                <a:path extrusionOk="0"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"/>
            <p:cNvSpPr txBox="1"/>
            <p:nvPr/>
          </p:nvSpPr>
          <p:spPr>
            <a:xfrm>
              <a:off x="76200" y="29889"/>
              <a:ext cx="660400" cy="7194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1600" lIns="31600" spcFirstLastPara="1" rIns="31600" wrap="square" tIns="31600">
              <a:noAutofit/>
            </a:bodyPr>
            <a:lstStyle/>
            <a:p>
              <a:pPr indent="0" lvl="0" marL="0" marR="0" rtl="0" algn="ctr">
                <a:lnSpc>
                  <a:spcPct val="14000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17"/>
                <a:buFont typeface="Arial"/>
                <a:buNone/>
              </a:pPr>
              <a:r>
                <a:rPr b="1" i="0" lang="en-US" sz="2417" u="none" cap="none" strike="noStrike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01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" name="Google Shape;107;p3"/>
          <p:cNvGrpSpPr/>
          <p:nvPr/>
        </p:nvGrpSpPr>
        <p:grpSpPr>
          <a:xfrm>
            <a:off x="7452000" y="4110350"/>
            <a:ext cx="689336" cy="701221"/>
            <a:chOff x="0" y="0"/>
            <a:chExt cx="812800" cy="826814"/>
          </a:xfrm>
        </p:grpSpPr>
        <p:sp>
          <p:nvSpPr>
            <p:cNvPr id="108" name="Google Shape;108;p3"/>
            <p:cNvSpPr/>
            <p:nvPr/>
          </p:nvSpPr>
          <p:spPr>
            <a:xfrm>
              <a:off x="0" y="0"/>
              <a:ext cx="812800" cy="826814"/>
            </a:xfrm>
            <a:custGeom>
              <a:rect b="b" l="l" r="r" t="t"/>
              <a:pathLst>
                <a:path extrusionOk="0"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"/>
            <p:cNvSpPr txBox="1"/>
            <p:nvPr/>
          </p:nvSpPr>
          <p:spPr>
            <a:xfrm>
              <a:off x="76200" y="29889"/>
              <a:ext cx="660400" cy="7194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1600" lIns="31600" spcFirstLastPara="1" rIns="31600" wrap="square" tIns="31600">
              <a:noAutofit/>
            </a:bodyPr>
            <a:lstStyle/>
            <a:p>
              <a:pPr indent="0" lvl="0" marL="0" marR="0" rtl="0" algn="ctr">
                <a:lnSpc>
                  <a:spcPct val="14000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17"/>
                <a:buFont typeface="Arial"/>
                <a:buNone/>
              </a:pPr>
              <a:r>
                <a:rPr b="1" i="0" lang="en-US" sz="2417" u="none" cap="none" strike="noStrike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05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" name="Google Shape;110;p3"/>
          <p:cNvGrpSpPr/>
          <p:nvPr/>
        </p:nvGrpSpPr>
        <p:grpSpPr>
          <a:xfrm>
            <a:off x="7452000" y="2167825"/>
            <a:ext cx="689336" cy="701221"/>
            <a:chOff x="0" y="0"/>
            <a:chExt cx="812800" cy="826814"/>
          </a:xfrm>
        </p:grpSpPr>
        <p:sp>
          <p:nvSpPr>
            <p:cNvPr id="111" name="Google Shape;111;p3"/>
            <p:cNvSpPr/>
            <p:nvPr/>
          </p:nvSpPr>
          <p:spPr>
            <a:xfrm>
              <a:off x="0" y="0"/>
              <a:ext cx="812800" cy="826814"/>
            </a:xfrm>
            <a:custGeom>
              <a:rect b="b" l="l" r="r" t="t"/>
              <a:pathLst>
                <a:path extrusionOk="0"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3"/>
            <p:cNvSpPr txBox="1"/>
            <p:nvPr/>
          </p:nvSpPr>
          <p:spPr>
            <a:xfrm>
              <a:off x="76200" y="29889"/>
              <a:ext cx="660400" cy="7194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1600" lIns="31600" spcFirstLastPara="1" rIns="31600" wrap="square" tIns="31600">
              <a:noAutofit/>
            </a:bodyPr>
            <a:lstStyle/>
            <a:p>
              <a:pPr indent="0" lvl="0" marL="0" marR="0" rtl="0" algn="ctr">
                <a:lnSpc>
                  <a:spcPct val="14000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17"/>
                <a:buFont typeface="Arial"/>
                <a:buNone/>
              </a:pPr>
              <a:r>
                <a:rPr b="1" i="0" lang="en-US" sz="2417" u="none" cap="none" strike="noStrike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04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" name="Google Shape;113;p3"/>
          <p:cNvGrpSpPr/>
          <p:nvPr/>
        </p:nvGrpSpPr>
        <p:grpSpPr>
          <a:xfrm>
            <a:off x="807807" y="4226683"/>
            <a:ext cx="689336" cy="701221"/>
            <a:chOff x="0" y="0"/>
            <a:chExt cx="812800" cy="826814"/>
          </a:xfrm>
        </p:grpSpPr>
        <p:sp>
          <p:nvSpPr>
            <p:cNvPr id="114" name="Google Shape;114;p3"/>
            <p:cNvSpPr/>
            <p:nvPr/>
          </p:nvSpPr>
          <p:spPr>
            <a:xfrm>
              <a:off x="0" y="0"/>
              <a:ext cx="812800" cy="826814"/>
            </a:xfrm>
            <a:custGeom>
              <a:rect b="b" l="l" r="r" t="t"/>
              <a:pathLst>
                <a:path extrusionOk="0"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3"/>
            <p:cNvSpPr txBox="1"/>
            <p:nvPr/>
          </p:nvSpPr>
          <p:spPr>
            <a:xfrm>
              <a:off x="76200" y="29889"/>
              <a:ext cx="660400" cy="7194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1600" lIns="31600" spcFirstLastPara="1" rIns="31600" wrap="square" tIns="31600">
              <a:noAutofit/>
            </a:bodyPr>
            <a:lstStyle/>
            <a:p>
              <a:pPr indent="0" lvl="0" marL="0" marR="0" rtl="0" algn="ctr">
                <a:lnSpc>
                  <a:spcPct val="14000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17"/>
                <a:buFont typeface="Arial"/>
                <a:buNone/>
              </a:pPr>
              <a:r>
                <a:rPr b="1" i="0" lang="en-US" sz="2417" u="none" cap="none" strike="noStrike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02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" name="Google Shape;116;p3"/>
          <p:cNvGrpSpPr/>
          <p:nvPr/>
        </p:nvGrpSpPr>
        <p:grpSpPr>
          <a:xfrm>
            <a:off x="807809" y="6028724"/>
            <a:ext cx="689336" cy="701221"/>
            <a:chOff x="0" y="0"/>
            <a:chExt cx="812800" cy="826814"/>
          </a:xfrm>
        </p:grpSpPr>
        <p:sp>
          <p:nvSpPr>
            <p:cNvPr id="117" name="Google Shape;117;p3"/>
            <p:cNvSpPr/>
            <p:nvPr/>
          </p:nvSpPr>
          <p:spPr>
            <a:xfrm>
              <a:off x="0" y="0"/>
              <a:ext cx="812800" cy="826814"/>
            </a:xfrm>
            <a:custGeom>
              <a:rect b="b" l="l" r="r" t="t"/>
              <a:pathLst>
                <a:path extrusionOk="0"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"/>
            <p:cNvSpPr txBox="1"/>
            <p:nvPr/>
          </p:nvSpPr>
          <p:spPr>
            <a:xfrm>
              <a:off x="76200" y="29889"/>
              <a:ext cx="660400" cy="7194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1600" lIns="31600" spcFirstLastPara="1" rIns="31600" wrap="square" tIns="31600">
              <a:noAutofit/>
            </a:bodyPr>
            <a:lstStyle/>
            <a:p>
              <a:pPr indent="0" lvl="0" marL="0" marR="0" rtl="0" algn="ctr">
                <a:lnSpc>
                  <a:spcPct val="14000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17"/>
                <a:buFont typeface="Arial"/>
                <a:buNone/>
              </a:pPr>
              <a:r>
                <a:rPr b="1" i="0" lang="en-US" sz="2417" u="none" cap="none" strike="noStrike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03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" name="Google Shape;119;p3"/>
          <p:cNvGrpSpPr/>
          <p:nvPr/>
        </p:nvGrpSpPr>
        <p:grpSpPr>
          <a:xfrm>
            <a:off x="7452000" y="5980349"/>
            <a:ext cx="844987" cy="859556"/>
            <a:chOff x="0" y="0"/>
            <a:chExt cx="812800" cy="826814"/>
          </a:xfrm>
        </p:grpSpPr>
        <p:sp>
          <p:nvSpPr>
            <p:cNvPr id="120" name="Google Shape;120;p3"/>
            <p:cNvSpPr/>
            <p:nvPr/>
          </p:nvSpPr>
          <p:spPr>
            <a:xfrm>
              <a:off x="0" y="0"/>
              <a:ext cx="812800" cy="826814"/>
            </a:xfrm>
            <a:custGeom>
              <a:rect b="b" l="l" r="r" t="t"/>
              <a:pathLst>
                <a:path extrusionOk="0"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3"/>
            <p:cNvSpPr txBox="1"/>
            <p:nvPr/>
          </p:nvSpPr>
          <p:spPr>
            <a:xfrm>
              <a:off x="76200" y="29889"/>
              <a:ext cx="660400" cy="7194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1600" lIns="31600" spcFirstLastPara="1" rIns="31600" wrap="square" tIns="31600">
              <a:noAutofit/>
            </a:bodyPr>
            <a:lstStyle/>
            <a:p>
              <a:pPr indent="0" lvl="0" marL="0" marR="0" rtl="0" algn="ctr">
                <a:lnSpc>
                  <a:spcPct val="14000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17"/>
                <a:buFont typeface="Arial"/>
                <a:buNone/>
              </a:pPr>
              <a:r>
                <a:rPr b="1" i="0" lang="en-US" sz="2417" u="none" cap="none" strike="noStrike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06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Google Shape;122;p3"/>
          <p:cNvSpPr/>
          <p:nvPr/>
        </p:nvSpPr>
        <p:spPr>
          <a:xfrm>
            <a:off x="1768407" y="1706422"/>
            <a:ext cx="1676400" cy="1676400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5133" r="-25131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3"/>
          <p:cNvSpPr/>
          <p:nvPr/>
        </p:nvSpPr>
        <p:spPr>
          <a:xfrm>
            <a:off x="1821014" y="3623900"/>
            <a:ext cx="1676400" cy="1676400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3"/>
          <p:cNvSpPr/>
          <p:nvPr/>
        </p:nvSpPr>
        <p:spPr>
          <a:xfrm>
            <a:off x="8307282" y="1680444"/>
            <a:ext cx="1676400" cy="1676400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3"/>
          <p:cNvSpPr/>
          <p:nvPr/>
        </p:nvSpPr>
        <p:spPr>
          <a:xfrm>
            <a:off x="8307282" y="3582416"/>
            <a:ext cx="1676400" cy="1676400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"/>
          <p:cNvSpPr/>
          <p:nvPr/>
        </p:nvSpPr>
        <p:spPr>
          <a:xfrm>
            <a:off x="8438795" y="5484372"/>
            <a:ext cx="1676400" cy="1676400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12315" r="-12313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"/>
          <p:cNvSpPr/>
          <p:nvPr/>
        </p:nvSpPr>
        <p:spPr>
          <a:xfrm>
            <a:off x="1823789" y="5448708"/>
            <a:ext cx="1676400" cy="1676400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"/>
          <p:cNvSpPr txBox="1"/>
          <p:nvPr/>
        </p:nvSpPr>
        <p:spPr>
          <a:xfrm>
            <a:off x="734695" y="479991"/>
            <a:ext cx="5647522" cy="6986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20"/>
              <a:buFont typeface="Arial"/>
              <a:buNone/>
            </a:pPr>
            <a:r>
              <a:rPr b="1" i="0" lang="en-US" sz="5120" u="none" cap="none" strike="noStrike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MEET THE TEAM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3"/>
          <p:cNvSpPr txBox="1"/>
          <p:nvPr/>
        </p:nvSpPr>
        <p:spPr>
          <a:xfrm>
            <a:off x="775335" y="1217327"/>
            <a:ext cx="4848953" cy="2832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6"/>
              <a:buFont typeface="Arial"/>
              <a:buNone/>
            </a:pPr>
            <a:r>
              <a:rPr b="1" i="0" lang="en-US" sz="1706" u="none" cap="none" strike="noStrike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GET TO KNOW US BETTER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3"/>
          <p:cNvSpPr txBox="1"/>
          <p:nvPr/>
        </p:nvSpPr>
        <p:spPr>
          <a:xfrm>
            <a:off x="3735951" y="4288643"/>
            <a:ext cx="25704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7"/>
              <a:buFont typeface="Arial"/>
              <a:buNone/>
            </a:pPr>
            <a:r>
              <a:rPr b="0" i="0" lang="en-US" sz="1777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JOAN KINOTI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"/>
          <p:cNvSpPr txBox="1"/>
          <p:nvPr/>
        </p:nvSpPr>
        <p:spPr>
          <a:xfrm>
            <a:off x="3715653" y="2342068"/>
            <a:ext cx="25704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7"/>
              <a:buFont typeface="Arial"/>
              <a:buNone/>
            </a:pPr>
            <a:r>
              <a:rPr b="0" i="0" lang="en-US" sz="1777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FAITH MOSONIK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"/>
          <p:cNvSpPr txBox="1"/>
          <p:nvPr/>
        </p:nvSpPr>
        <p:spPr>
          <a:xfrm>
            <a:off x="10084038" y="2160729"/>
            <a:ext cx="25704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7"/>
              <a:buFont typeface="Arial"/>
              <a:buNone/>
            </a:pPr>
            <a:r>
              <a:rPr b="0" i="0" lang="en-US" sz="1777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SAM KELLY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3"/>
          <p:cNvSpPr txBox="1"/>
          <p:nvPr/>
        </p:nvSpPr>
        <p:spPr>
          <a:xfrm>
            <a:off x="10084038" y="4054835"/>
            <a:ext cx="25704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7"/>
              <a:buFont typeface="Arial"/>
              <a:buNone/>
            </a:pPr>
            <a:r>
              <a:rPr b="0" i="0" lang="en-US" sz="1777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MELANIE MINAYO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3"/>
          <p:cNvSpPr txBox="1"/>
          <p:nvPr/>
        </p:nvSpPr>
        <p:spPr>
          <a:xfrm>
            <a:off x="3738726" y="5905510"/>
            <a:ext cx="25704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7"/>
              <a:buFont typeface="Arial"/>
              <a:buNone/>
            </a:pPr>
            <a:r>
              <a:rPr b="0" i="0" lang="en-US" sz="1777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MOSES ODENY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3"/>
          <p:cNvSpPr txBox="1"/>
          <p:nvPr/>
        </p:nvSpPr>
        <p:spPr>
          <a:xfrm>
            <a:off x="10256569" y="5967156"/>
            <a:ext cx="25704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7"/>
              <a:buFont typeface="Arial"/>
              <a:buNone/>
            </a:pPr>
            <a:r>
              <a:rPr b="0" i="0" lang="en-US" sz="1777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LYNN NYANDUKO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"/>
          <p:cNvSpPr txBox="1"/>
          <p:nvPr/>
        </p:nvSpPr>
        <p:spPr>
          <a:xfrm>
            <a:off x="4308676" y="2682336"/>
            <a:ext cx="13347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11"/>
              <a:buFont typeface="Arial"/>
              <a:buNone/>
            </a:pPr>
            <a:r>
              <a:rPr b="0" i="0" lang="en-US" sz="181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lead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"/>
          <p:cNvSpPr txBox="1"/>
          <p:nvPr/>
        </p:nvSpPr>
        <p:spPr>
          <a:xfrm>
            <a:off x="3712878" y="4640786"/>
            <a:ext cx="22392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11"/>
              <a:buFont typeface="Arial"/>
              <a:buNone/>
            </a:pPr>
            <a:r>
              <a:rPr b="0" i="0" lang="en-US" sz="181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Frontend Developer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"/>
          <p:cNvSpPr txBox="1"/>
          <p:nvPr/>
        </p:nvSpPr>
        <p:spPr>
          <a:xfrm>
            <a:off x="3715653" y="6258136"/>
            <a:ext cx="2013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</a:pPr>
            <a:r>
              <a:rPr b="0" i="0" lang="en-US" sz="17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Android Developer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3"/>
          <p:cNvSpPr txBox="1"/>
          <p:nvPr/>
        </p:nvSpPr>
        <p:spPr>
          <a:xfrm>
            <a:off x="10108997" y="2602033"/>
            <a:ext cx="208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6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44"/>
              <a:buFont typeface="Arial"/>
              <a:buNone/>
            </a:pPr>
            <a:r>
              <a:rPr b="0" i="0" lang="en-US" sz="1744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Backend Developer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3"/>
          <p:cNvSpPr txBox="1"/>
          <p:nvPr/>
        </p:nvSpPr>
        <p:spPr>
          <a:xfrm>
            <a:off x="10084038" y="4483178"/>
            <a:ext cx="1536900" cy="2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8"/>
              <a:buFont typeface="Arial"/>
              <a:buNone/>
            </a:pPr>
            <a:r>
              <a:rPr b="0" i="0" lang="en-US" sz="165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UI/UX Designer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 txBox="1"/>
          <p:nvPr/>
        </p:nvSpPr>
        <p:spPr>
          <a:xfrm>
            <a:off x="10256569" y="6451026"/>
            <a:ext cx="16335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62"/>
              <a:buFont typeface="Arial"/>
              <a:buNone/>
            </a:pPr>
            <a:r>
              <a:rPr b="0" i="0" lang="en-US" sz="176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UI/UX Designer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Google Shape;142;p3"/>
          <p:cNvGrpSpPr/>
          <p:nvPr/>
        </p:nvGrpSpPr>
        <p:grpSpPr>
          <a:xfrm>
            <a:off x="3175" y="7101296"/>
            <a:ext cx="12987927" cy="213904"/>
            <a:chOff x="0" y="-28575"/>
            <a:chExt cx="4810343" cy="79223"/>
          </a:xfrm>
        </p:grpSpPr>
        <p:sp>
          <p:nvSpPr>
            <p:cNvPr id="143" name="Google Shape;143;p3"/>
            <p:cNvSpPr/>
            <p:nvPr/>
          </p:nvSpPr>
          <p:spPr>
            <a:xfrm>
              <a:off x="0" y="0"/>
              <a:ext cx="4810343" cy="50648"/>
            </a:xfrm>
            <a:custGeom>
              <a:rect b="b" l="l" r="r" t="t"/>
              <a:pathLst>
                <a:path extrusionOk="0" h="50648" w="4810343">
                  <a:moveTo>
                    <a:pt x="0" y="0"/>
                  </a:moveTo>
                  <a:lnTo>
                    <a:pt x="4810343" y="0"/>
                  </a:lnTo>
                  <a:lnTo>
                    <a:pt x="4810343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144" name="Google Shape;144;p3"/>
            <p:cNvSpPr txBox="1"/>
            <p:nvPr/>
          </p:nvSpPr>
          <p:spPr>
            <a:xfrm>
              <a:off x="0" y="-28575"/>
              <a:ext cx="4810343" cy="792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" name="Google Shape;145;p3"/>
          <p:cNvGrpSpPr/>
          <p:nvPr/>
        </p:nvGrpSpPr>
        <p:grpSpPr>
          <a:xfrm rot="5400000">
            <a:off x="4120216" y="4200387"/>
            <a:ext cx="5280314" cy="139139"/>
            <a:chOff x="0" y="-28575"/>
            <a:chExt cx="4810343" cy="79223"/>
          </a:xfrm>
        </p:grpSpPr>
        <p:sp>
          <p:nvSpPr>
            <p:cNvPr id="146" name="Google Shape;146;p3"/>
            <p:cNvSpPr/>
            <p:nvPr/>
          </p:nvSpPr>
          <p:spPr>
            <a:xfrm>
              <a:off x="0" y="0"/>
              <a:ext cx="4810343" cy="50648"/>
            </a:xfrm>
            <a:custGeom>
              <a:rect b="b" l="l" r="r" t="t"/>
              <a:pathLst>
                <a:path extrusionOk="0" h="50648" w="4810343">
                  <a:moveTo>
                    <a:pt x="0" y="0"/>
                  </a:moveTo>
                  <a:lnTo>
                    <a:pt x="4810343" y="0"/>
                  </a:lnTo>
                  <a:lnTo>
                    <a:pt x="4810343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147" name="Google Shape;147;p3"/>
            <p:cNvSpPr txBox="1"/>
            <p:nvPr/>
          </p:nvSpPr>
          <p:spPr>
            <a:xfrm>
              <a:off x="0" y="-28575"/>
              <a:ext cx="4810200" cy="7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4"/>
          <p:cNvGrpSpPr/>
          <p:nvPr/>
        </p:nvGrpSpPr>
        <p:grpSpPr>
          <a:xfrm>
            <a:off x="3175" y="7101297"/>
            <a:ext cx="12987926" cy="213902"/>
            <a:chOff x="0" y="-28575"/>
            <a:chExt cx="4810343" cy="79223"/>
          </a:xfrm>
        </p:grpSpPr>
        <p:sp>
          <p:nvSpPr>
            <p:cNvPr id="153" name="Google Shape;153;p4"/>
            <p:cNvSpPr/>
            <p:nvPr/>
          </p:nvSpPr>
          <p:spPr>
            <a:xfrm>
              <a:off x="0" y="0"/>
              <a:ext cx="4810343" cy="50648"/>
            </a:xfrm>
            <a:custGeom>
              <a:rect b="b" l="l" r="r" t="t"/>
              <a:pathLst>
                <a:path extrusionOk="0" h="50648" w="4810343">
                  <a:moveTo>
                    <a:pt x="0" y="0"/>
                  </a:moveTo>
                  <a:lnTo>
                    <a:pt x="4810343" y="0"/>
                  </a:lnTo>
                  <a:lnTo>
                    <a:pt x="4810343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154" name="Google Shape;154;p4"/>
            <p:cNvSpPr txBox="1"/>
            <p:nvPr/>
          </p:nvSpPr>
          <p:spPr>
            <a:xfrm>
              <a:off x="0" y="-28575"/>
              <a:ext cx="4810200" cy="7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5" name="Google Shape;155;p4"/>
          <p:cNvSpPr txBox="1"/>
          <p:nvPr/>
        </p:nvSpPr>
        <p:spPr>
          <a:xfrm>
            <a:off x="1162887" y="3267688"/>
            <a:ext cx="11025900" cy="9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20"/>
              <a:buFont typeface="Arial"/>
              <a:buNone/>
            </a:pPr>
            <a:r>
              <a:rPr b="1" lang="en-US" sz="602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ROADMAP</a:t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4"/>
          <p:cNvGrpSpPr/>
          <p:nvPr/>
        </p:nvGrpSpPr>
        <p:grpSpPr>
          <a:xfrm>
            <a:off x="3701872" y="3476771"/>
            <a:ext cx="508569" cy="508569"/>
            <a:chOff x="0" y="0"/>
            <a:chExt cx="812800" cy="812800"/>
          </a:xfrm>
        </p:grpSpPr>
        <p:sp>
          <p:nvSpPr>
            <p:cNvPr id="157" name="Google Shape;157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57150">
              <a:solidFill>
                <a:srgbClr val="33880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4"/>
            <p:cNvSpPr txBox="1"/>
            <p:nvPr/>
          </p:nvSpPr>
          <p:spPr>
            <a:xfrm>
              <a:off x="76200" y="47625"/>
              <a:ext cx="660300" cy="6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g33719da60bd_0_0"/>
          <p:cNvGrpSpPr/>
          <p:nvPr/>
        </p:nvGrpSpPr>
        <p:grpSpPr>
          <a:xfrm>
            <a:off x="438380" y="3467425"/>
            <a:ext cx="12012302" cy="554175"/>
            <a:chOff x="-222236" y="3705695"/>
            <a:chExt cx="16016402" cy="738900"/>
          </a:xfrm>
        </p:grpSpPr>
        <p:sp>
          <p:nvSpPr>
            <p:cNvPr id="164" name="Google Shape;164;g33719da60bd_0_0"/>
            <p:cNvSpPr txBox="1"/>
            <p:nvPr/>
          </p:nvSpPr>
          <p:spPr>
            <a:xfrm>
              <a:off x="-222233" y="3705695"/>
              <a:ext cx="160164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120"/>
                <a:buFont typeface="Arial"/>
                <a:buNone/>
              </a:pPr>
              <a:r>
                <a:rPr b="1" lang="en-US" sz="3600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DOCUMENTATION A</a:t>
              </a:r>
              <a:r>
                <a:rPr b="1" lang="en-US" sz="3600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N</a:t>
              </a:r>
              <a:r>
                <a:rPr b="1" lang="en-US" sz="3600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D COPYRIGHT ACQUISITION</a:t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g33719da60bd_0_0"/>
            <p:cNvSpPr txBox="1"/>
            <p:nvPr/>
          </p:nvSpPr>
          <p:spPr>
            <a:xfrm>
              <a:off x="-222236" y="3744207"/>
              <a:ext cx="77163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3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6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" name="Google Shape;166;g33719da60bd_0_0"/>
          <p:cNvSpPr txBox="1"/>
          <p:nvPr/>
        </p:nvSpPr>
        <p:spPr>
          <a:xfrm>
            <a:off x="387338" y="1709588"/>
            <a:ext cx="12012300" cy="11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90">
                <a:latin typeface="Roboto"/>
                <a:ea typeface="Roboto"/>
                <a:cs typeface="Roboto"/>
                <a:sym typeface="Roboto"/>
              </a:rPr>
              <a:t>Ensure the repository is properly </a:t>
            </a:r>
            <a:r>
              <a:rPr b="1" lang="en-US" sz="199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b="1" lang="en-US" sz="1990">
                <a:latin typeface="Roboto"/>
                <a:ea typeface="Roboto"/>
                <a:cs typeface="Roboto"/>
                <a:sym typeface="Roboto"/>
              </a:rPr>
              <a:t>et up and synchronized with all collaborators. This includes setting up version control, access p</a:t>
            </a:r>
            <a:r>
              <a:rPr b="1" lang="en-US" sz="1990"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b="1" lang="en-US" sz="1990">
                <a:latin typeface="Roboto"/>
                <a:ea typeface="Roboto"/>
                <a:cs typeface="Roboto"/>
                <a:sym typeface="Roboto"/>
              </a:rPr>
              <a:t>rmissions, branch protection rules, and necessary integrations.</a:t>
            </a:r>
            <a:endParaRPr b="1" sz="199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0"/>
              <a:buFont typeface="Arial"/>
              <a:buNone/>
            </a:pPr>
            <a:r>
              <a:t/>
            </a:r>
            <a:endParaRPr b="1" sz="199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g33719da60bd_0_0"/>
          <p:cNvSpPr txBox="1"/>
          <p:nvPr/>
        </p:nvSpPr>
        <p:spPr>
          <a:xfrm>
            <a:off x="509775" y="4702450"/>
            <a:ext cx="116550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9"/>
              <a:buFont typeface="Arial"/>
              <a:buNone/>
            </a:pPr>
            <a:r>
              <a:rPr b="1" lang="en-US" sz="1989">
                <a:latin typeface="Roboto"/>
                <a:ea typeface="Roboto"/>
                <a:cs typeface="Roboto"/>
                <a:sym typeface="Roboto"/>
              </a:rPr>
              <a:t>Develop comprehensive project documentation, including technical specifications, user guide</a:t>
            </a:r>
            <a:r>
              <a:rPr b="1" lang="en-US" sz="1989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b="1" lang="en-US" sz="1989">
                <a:latin typeface="Roboto"/>
                <a:ea typeface="Roboto"/>
                <a:cs typeface="Roboto"/>
                <a:sym typeface="Roboto"/>
              </a:rPr>
              <a:t>, and contribution guidelines. Secure copyright and intellectual property rights as needed to protect project assets.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8" name="Google Shape;168;g33719da60bd_0_0"/>
          <p:cNvGrpSpPr/>
          <p:nvPr/>
        </p:nvGrpSpPr>
        <p:grpSpPr>
          <a:xfrm>
            <a:off x="3175" y="7101297"/>
            <a:ext cx="12987926" cy="213902"/>
            <a:chOff x="0" y="-28575"/>
            <a:chExt cx="4810343" cy="79223"/>
          </a:xfrm>
        </p:grpSpPr>
        <p:sp>
          <p:nvSpPr>
            <p:cNvPr id="169" name="Google Shape;169;g33719da60bd_0_0"/>
            <p:cNvSpPr/>
            <p:nvPr/>
          </p:nvSpPr>
          <p:spPr>
            <a:xfrm>
              <a:off x="0" y="0"/>
              <a:ext cx="4810343" cy="50648"/>
            </a:xfrm>
            <a:custGeom>
              <a:rect b="b" l="l" r="r" t="t"/>
              <a:pathLst>
                <a:path extrusionOk="0" h="50648" w="4810343">
                  <a:moveTo>
                    <a:pt x="0" y="0"/>
                  </a:moveTo>
                  <a:lnTo>
                    <a:pt x="4810343" y="0"/>
                  </a:lnTo>
                  <a:lnTo>
                    <a:pt x="4810343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170" name="Google Shape;170;g33719da60bd_0_0"/>
            <p:cNvSpPr txBox="1"/>
            <p:nvPr/>
          </p:nvSpPr>
          <p:spPr>
            <a:xfrm>
              <a:off x="0" y="-28575"/>
              <a:ext cx="4810200" cy="7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1" name="Google Shape;171;g33719da60bd_0_0"/>
          <p:cNvSpPr txBox="1"/>
          <p:nvPr/>
        </p:nvSpPr>
        <p:spPr>
          <a:xfrm>
            <a:off x="315950" y="376850"/>
            <a:ext cx="984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REPOSITORY C</a:t>
            </a:r>
            <a:r>
              <a:rPr b="1" lang="en-US" sz="36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b="1" lang="en-US" sz="36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NFIGURATI</a:t>
            </a:r>
            <a:r>
              <a:rPr b="1" lang="en-US" sz="36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b="1" lang="en-US" sz="36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endParaRPr sz="3600"/>
          </a:p>
        </p:txBody>
      </p:sp>
      <p:sp>
        <p:nvSpPr>
          <p:cNvPr id="172" name="Google Shape;172;g33719da60bd_0_0"/>
          <p:cNvSpPr txBox="1"/>
          <p:nvPr/>
        </p:nvSpPr>
        <p:spPr>
          <a:xfrm>
            <a:off x="387350" y="1105550"/>
            <a:ext cx="35451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6"/>
              <a:buFont typeface="Arial"/>
              <a:buNone/>
            </a:pPr>
            <a:r>
              <a:rPr b="1" lang="en-US" sz="1706">
                <a:latin typeface="Open Sans"/>
                <a:ea typeface="Open Sans"/>
                <a:cs typeface="Open Sans"/>
                <a:sym typeface="Open Sans"/>
              </a:rPr>
              <a:t>FEBRUARY 17 - FEBR</a:t>
            </a:r>
            <a:r>
              <a:rPr b="1" lang="en-US" sz="1706">
                <a:latin typeface="Open Sans"/>
                <a:ea typeface="Open Sans"/>
                <a:cs typeface="Open Sans"/>
                <a:sym typeface="Open Sans"/>
              </a:rPr>
              <a:t>U</a:t>
            </a:r>
            <a:r>
              <a:rPr b="1" lang="en-US" sz="1706">
                <a:latin typeface="Open Sans"/>
                <a:ea typeface="Open Sans"/>
                <a:cs typeface="Open Sans"/>
                <a:sym typeface="Open Sans"/>
              </a:rPr>
              <a:t>ARY 21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33719da60bd_0_0"/>
          <p:cNvSpPr txBox="1"/>
          <p:nvPr/>
        </p:nvSpPr>
        <p:spPr>
          <a:xfrm>
            <a:off x="438368" y="4103418"/>
            <a:ext cx="57873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6"/>
              <a:buFont typeface="Arial"/>
              <a:buNone/>
            </a:pPr>
            <a:r>
              <a:rPr b="1" lang="en-US" sz="1706">
                <a:latin typeface="Open Sans"/>
                <a:ea typeface="Open Sans"/>
                <a:cs typeface="Open Sans"/>
                <a:sym typeface="Open Sans"/>
              </a:rPr>
              <a:t>FEBRUARY 24 - FEBRUARY 28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g33719da60bd_0_0"/>
          <p:cNvGrpSpPr/>
          <p:nvPr/>
        </p:nvGrpSpPr>
        <p:grpSpPr>
          <a:xfrm>
            <a:off x="7784665" y="-117199"/>
            <a:ext cx="5220385" cy="1140566"/>
            <a:chOff x="7263198" y="94314"/>
            <a:chExt cx="5733536" cy="1140566"/>
          </a:xfrm>
        </p:grpSpPr>
        <p:grpSp>
          <p:nvGrpSpPr>
            <p:cNvPr id="175" name="Google Shape;175;g33719da60bd_0_0"/>
            <p:cNvGrpSpPr/>
            <p:nvPr/>
          </p:nvGrpSpPr>
          <p:grpSpPr>
            <a:xfrm>
              <a:off x="7263198" y="94314"/>
              <a:ext cx="5733536" cy="1140566"/>
              <a:chOff x="0" y="-28575"/>
              <a:chExt cx="2123532" cy="422432"/>
            </a:xfrm>
          </p:grpSpPr>
          <p:sp>
            <p:nvSpPr>
              <p:cNvPr id="176" name="Google Shape;176;g33719da60bd_0_0"/>
              <p:cNvSpPr/>
              <p:nvPr/>
            </p:nvSpPr>
            <p:spPr>
              <a:xfrm>
                <a:off x="0" y="0"/>
                <a:ext cx="2123532" cy="393857"/>
              </a:xfrm>
              <a:custGeom>
                <a:rect b="b" l="l" r="r" t="t"/>
                <a:pathLst>
                  <a:path extrusionOk="0" h="393857" w="2123532">
                    <a:moveTo>
                      <a:pt x="0" y="0"/>
                    </a:moveTo>
                    <a:lnTo>
                      <a:pt x="2123532" y="0"/>
                    </a:lnTo>
                    <a:lnTo>
                      <a:pt x="2123532" y="393857"/>
                    </a:lnTo>
                    <a:lnTo>
                      <a:pt x="0" y="393857"/>
                    </a:lnTo>
                    <a:close/>
                  </a:path>
                </a:pathLst>
              </a:custGeom>
              <a:solidFill>
                <a:srgbClr val="33880B"/>
              </a:solidFill>
              <a:ln>
                <a:noFill/>
              </a:ln>
            </p:spPr>
          </p:sp>
          <p:sp>
            <p:nvSpPr>
              <p:cNvPr id="177" name="Google Shape;177;g33719da60bd_0_0"/>
              <p:cNvSpPr txBox="1"/>
              <p:nvPr/>
            </p:nvSpPr>
            <p:spPr>
              <a:xfrm>
                <a:off x="0" y="-28575"/>
                <a:ext cx="2123400" cy="422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6100" lIns="36100" spcFirstLastPara="1" rIns="36100" wrap="square" tIns="36100">
                <a:noAutofit/>
              </a:bodyPr>
              <a:lstStyle/>
              <a:p>
                <a:pPr indent="0" lvl="0" marL="0" marR="0" rtl="0" algn="ctr">
                  <a:lnSpc>
                    <a:spcPct val="9794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8" name="Google Shape;178;g33719da60bd_0_0"/>
            <p:cNvSpPr/>
            <p:nvPr/>
          </p:nvSpPr>
          <p:spPr>
            <a:xfrm>
              <a:off x="8929951" y="231053"/>
              <a:ext cx="1024791" cy="944240"/>
            </a:xfrm>
            <a:custGeom>
              <a:rect b="b" l="l" r="r" t="t"/>
              <a:pathLst>
                <a:path extrusionOk="0" h="944240" w="1024791">
                  <a:moveTo>
                    <a:pt x="0" y="0"/>
                  </a:moveTo>
                  <a:lnTo>
                    <a:pt x="1024791" y="0"/>
                  </a:lnTo>
                  <a:lnTo>
                    <a:pt x="1024791" y="944240"/>
                  </a:lnTo>
                  <a:lnTo>
                    <a:pt x="0" y="94424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1029" l="0" r="0" t="-1019"/>
              </a:stretch>
            </a:blipFill>
            <a:ln>
              <a:noFill/>
            </a:ln>
          </p:spPr>
        </p:sp>
        <p:sp>
          <p:nvSpPr>
            <p:cNvPr id="179" name="Google Shape;179;g33719da60bd_0_0"/>
            <p:cNvSpPr txBox="1"/>
            <p:nvPr/>
          </p:nvSpPr>
          <p:spPr>
            <a:xfrm>
              <a:off x="9954742" y="569736"/>
              <a:ext cx="2269500" cy="2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77"/>
                <a:buFont typeface="Arial"/>
                <a:buNone/>
              </a:pPr>
              <a:r>
                <a:rPr b="1" i="0" lang="en-US" sz="1777" u="none" cap="none" strike="noStrike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GeoPasture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"/>
          <p:cNvSpPr txBox="1"/>
          <p:nvPr/>
        </p:nvSpPr>
        <p:spPr>
          <a:xfrm>
            <a:off x="600475" y="401525"/>
            <a:ext cx="6662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20"/>
              <a:buFont typeface="Arial"/>
              <a:buNone/>
            </a:pPr>
            <a:r>
              <a:rPr b="1" lang="en-US" sz="36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MOBILE APP DEVELOPMENT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6"/>
          <p:cNvSpPr txBox="1"/>
          <p:nvPr/>
        </p:nvSpPr>
        <p:spPr>
          <a:xfrm>
            <a:off x="607243" y="1146718"/>
            <a:ext cx="57873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6"/>
              <a:buFont typeface="Arial"/>
              <a:buNone/>
            </a:pPr>
            <a:r>
              <a:rPr b="1" lang="en-US" sz="1706">
                <a:latin typeface="Open Sans"/>
                <a:ea typeface="Open Sans"/>
                <a:cs typeface="Open Sans"/>
                <a:sym typeface="Open Sans"/>
              </a:rPr>
              <a:t>MARCH 3 - MARCH 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" name="Google Shape;186;p6"/>
          <p:cNvGrpSpPr/>
          <p:nvPr/>
        </p:nvGrpSpPr>
        <p:grpSpPr>
          <a:xfrm>
            <a:off x="7149348" y="94326"/>
            <a:ext cx="5847059" cy="1140565"/>
            <a:chOff x="7263198" y="94314"/>
            <a:chExt cx="5733535" cy="1140565"/>
          </a:xfrm>
        </p:grpSpPr>
        <p:grpSp>
          <p:nvGrpSpPr>
            <p:cNvPr id="187" name="Google Shape;187;p6"/>
            <p:cNvGrpSpPr/>
            <p:nvPr/>
          </p:nvGrpSpPr>
          <p:grpSpPr>
            <a:xfrm>
              <a:off x="7263198" y="94314"/>
              <a:ext cx="5733535" cy="1140565"/>
              <a:chOff x="0" y="-28575"/>
              <a:chExt cx="2123532" cy="422432"/>
            </a:xfrm>
          </p:grpSpPr>
          <p:sp>
            <p:nvSpPr>
              <p:cNvPr id="188" name="Google Shape;188;p6"/>
              <p:cNvSpPr/>
              <p:nvPr/>
            </p:nvSpPr>
            <p:spPr>
              <a:xfrm>
                <a:off x="0" y="0"/>
                <a:ext cx="2123532" cy="393857"/>
              </a:xfrm>
              <a:custGeom>
                <a:rect b="b" l="l" r="r" t="t"/>
                <a:pathLst>
                  <a:path extrusionOk="0" h="393857" w="2123532">
                    <a:moveTo>
                      <a:pt x="0" y="0"/>
                    </a:moveTo>
                    <a:lnTo>
                      <a:pt x="2123532" y="0"/>
                    </a:lnTo>
                    <a:lnTo>
                      <a:pt x="2123532" y="393857"/>
                    </a:lnTo>
                    <a:lnTo>
                      <a:pt x="0" y="393857"/>
                    </a:lnTo>
                    <a:close/>
                  </a:path>
                </a:pathLst>
              </a:custGeom>
              <a:solidFill>
                <a:srgbClr val="33880B"/>
              </a:solidFill>
              <a:ln>
                <a:noFill/>
              </a:ln>
            </p:spPr>
          </p:sp>
          <p:sp>
            <p:nvSpPr>
              <p:cNvPr id="189" name="Google Shape;189;p6"/>
              <p:cNvSpPr txBox="1"/>
              <p:nvPr/>
            </p:nvSpPr>
            <p:spPr>
              <a:xfrm>
                <a:off x="0" y="-28575"/>
                <a:ext cx="2123532" cy="4224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6100" lIns="36100" spcFirstLastPara="1" rIns="36100" wrap="square" tIns="36100">
                <a:noAutofit/>
              </a:bodyPr>
              <a:lstStyle/>
              <a:p>
                <a:pPr indent="0" lvl="0" marL="0" marR="0" rtl="0" algn="ctr">
                  <a:lnSpc>
                    <a:spcPct val="9794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0" name="Google Shape;190;p6"/>
            <p:cNvSpPr/>
            <p:nvPr/>
          </p:nvSpPr>
          <p:spPr>
            <a:xfrm>
              <a:off x="8929951" y="231053"/>
              <a:ext cx="1024791" cy="944240"/>
            </a:xfrm>
            <a:custGeom>
              <a:rect b="b" l="l" r="r" t="t"/>
              <a:pathLst>
                <a:path extrusionOk="0" h="944240" w="1024791">
                  <a:moveTo>
                    <a:pt x="0" y="0"/>
                  </a:moveTo>
                  <a:lnTo>
                    <a:pt x="1024791" y="0"/>
                  </a:lnTo>
                  <a:lnTo>
                    <a:pt x="1024791" y="944240"/>
                  </a:lnTo>
                  <a:lnTo>
                    <a:pt x="0" y="94424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1022" l="0" r="0" t="-1021"/>
              </a:stretch>
            </a:blipFill>
            <a:ln>
              <a:noFill/>
            </a:ln>
          </p:spPr>
        </p:sp>
        <p:sp>
          <p:nvSpPr>
            <p:cNvPr id="191" name="Google Shape;191;p6"/>
            <p:cNvSpPr txBox="1"/>
            <p:nvPr/>
          </p:nvSpPr>
          <p:spPr>
            <a:xfrm>
              <a:off x="9954742" y="569736"/>
              <a:ext cx="2269500" cy="2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77"/>
                <a:buFont typeface="Arial"/>
                <a:buNone/>
              </a:pPr>
              <a:r>
                <a:rPr b="1" i="0" lang="en-US" sz="1777" u="none" cap="none" strike="noStrike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GeoPasture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2" name="Google Shape;192;p6"/>
          <p:cNvSpPr txBox="1"/>
          <p:nvPr/>
        </p:nvSpPr>
        <p:spPr>
          <a:xfrm>
            <a:off x="986878" y="4410382"/>
            <a:ext cx="4108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46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6"/>
          <p:cNvSpPr txBox="1"/>
          <p:nvPr/>
        </p:nvSpPr>
        <p:spPr>
          <a:xfrm>
            <a:off x="6969450" y="2470025"/>
            <a:ext cx="5787300" cy="2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55092" lvl="0" marL="457200" rtl="0" algn="l">
              <a:lnSpc>
                <a:spcPct val="140060"/>
              </a:lnSpc>
              <a:spcBef>
                <a:spcPts val="0"/>
              </a:spcBef>
              <a:spcAft>
                <a:spcPts val="0"/>
              </a:spcAft>
              <a:buSzPts val="1992"/>
              <a:buFont typeface="Roboto"/>
              <a:buChar char="●"/>
            </a:pPr>
            <a:r>
              <a:rPr b="1" lang="en-US" sz="1992">
                <a:latin typeface="Roboto"/>
                <a:ea typeface="Roboto"/>
                <a:cs typeface="Roboto"/>
                <a:sym typeface="Roboto"/>
              </a:rPr>
              <a:t>Implement user authentication.</a:t>
            </a:r>
            <a:endParaRPr b="1" sz="1992">
              <a:latin typeface="Roboto"/>
              <a:ea typeface="Roboto"/>
              <a:cs typeface="Roboto"/>
              <a:sym typeface="Roboto"/>
            </a:endParaRPr>
          </a:p>
          <a:p>
            <a:pPr indent="-355092" lvl="0" marL="457200" rtl="0" algn="l">
              <a:lnSpc>
                <a:spcPct val="140060"/>
              </a:lnSpc>
              <a:spcBef>
                <a:spcPts val="0"/>
              </a:spcBef>
              <a:spcAft>
                <a:spcPts val="0"/>
              </a:spcAft>
              <a:buSzPts val="1992"/>
              <a:buFont typeface="Roboto"/>
              <a:buChar char="●"/>
            </a:pPr>
            <a:r>
              <a:rPr b="1" lang="en-US" sz="1992">
                <a:latin typeface="Roboto"/>
                <a:ea typeface="Roboto"/>
                <a:cs typeface="Roboto"/>
                <a:sym typeface="Roboto"/>
              </a:rPr>
              <a:t>Develop one-on-one and group messaging features.</a:t>
            </a:r>
            <a:endParaRPr b="1" sz="1992">
              <a:latin typeface="Roboto"/>
              <a:ea typeface="Roboto"/>
              <a:cs typeface="Roboto"/>
              <a:sym typeface="Roboto"/>
            </a:endParaRPr>
          </a:p>
          <a:p>
            <a:pPr indent="-355092" lvl="0" marL="457200" rtl="0" algn="l">
              <a:lnSpc>
                <a:spcPct val="140060"/>
              </a:lnSpc>
              <a:spcBef>
                <a:spcPts val="0"/>
              </a:spcBef>
              <a:spcAft>
                <a:spcPts val="0"/>
              </a:spcAft>
              <a:buSzPts val="1992"/>
              <a:buFont typeface="Roboto"/>
              <a:buChar char="●"/>
            </a:pPr>
            <a:r>
              <a:rPr b="1" lang="en-US" sz="1992">
                <a:latin typeface="Roboto"/>
                <a:ea typeface="Roboto"/>
                <a:cs typeface="Roboto"/>
                <a:sym typeface="Roboto"/>
              </a:rPr>
              <a:t>Enable push notifications for new messages.</a:t>
            </a:r>
            <a:endParaRPr b="1" sz="1992">
              <a:latin typeface="Roboto"/>
              <a:ea typeface="Roboto"/>
              <a:cs typeface="Roboto"/>
              <a:sym typeface="Roboto"/>
            </a:endParaRPr>
          </a:p>
          <a:p>
            <a:pPr indent="-355092" lvl="0" marL="457200" rtl="0" algn="l">
              <a:lnSpc>
                <a:spcPct val="140060"/>
              </a:lnSpc>
              <a:spcBef>
                <a:spcPts val="0"/>
              </a:spcBef>
              <a:spcAft>
                <a:spcPts val="0"/>
              </a:spcAft>
              <a:buSzPts val="1992"/>
              <a:buFont typeface="Roboto"/>
              <a:buChar char="●"/>
            </a:pPr>
            <a:r>
              <a:rPr b="1" lang="en-US" sz="1992">
                <a:latin typeface="Roboto"/>
                <a:ea typeface="Roboto"/>
                <a:cs typeface="Roboto"/>
                <a:sym typeface="Roboto"/>
              </a:rPr>
              <a:t>Ensure end-to-end encryption for security.</a:t>
            </a:r>
            <a:endParaRPr b="1" sz="1992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4" name="Google Shape;194;p6"/>
          <p:cNvGrpSpPr/>
          <p:nvPr/>
        </p:nvGrpSpPr>
        <p:grpSpPr>
          <a:xfrm>
            <a:off x="3175" y="7101296"/>
            <a:ext cx="12987927" cy="213904"/>
            <a:chOff x="0" y="-28575"/>
            <a:chExt cx="4810343" cy="79223"/>
          </a:xfrm>
        </p:grpSpPr>
        <p:sp>
          <p:nvSpPr>
            <p:cNvPr id="195" name="Google Shape;195;p6"/>
            <p:cNvSpPr/>
            <p:nvPr/>
          </p:nvSpPr>
          <p:spPr>
            <a:xfrm>
              <a:off x="0" y="0"/>
              <a:ext cx="4810343" cy="50648"/>
            </a:xfrm>
            <a:custGeom>
              <a:rect b="b" l="l" r="r" t="t"/>
              <a:pathLst>
                <a:path extrusionOk="0" h="50648" w="4810343">
                  <a:moveTo>
                    <a:pt x="0" y="0"/>
                  </a:moveTo>
                  <a:lnTo>
                    <a:pt x="4810343" y="0"/>
                  </a:lnTo>
                  <a:lnTo>
                    <a:pt x="4810343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196" name="Google Shape;196;p6"/>
            <p:cNvSpPr txBox="1"/>
            <p:nvPr/>
          </p:nvSpPr>
          <p:spPr>
            <a:xfrm>
              <a:off x="0" y="-28575"/>
              <a:ext cx="4810343" cy="792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7" name="Google Shape;19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475" y="1495200"/>
            <a:ext cx="6092376" cy="518952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6"/>
          <p:cNvSpPr txBox="1"/>
          <p:nvPr/>
        </p:nvSpPr>
        <p:spPr>
          <a:xfrm>
            <a:off x="7149525" y="1600325"/>
            <a:ext cx="48063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DIRECT MESSAGING</a:t>
            </a:r>
            <a:endParaRPr sz="3200">
              <a:solidFill>
                <a:srgbClr val="33880B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g33719da60bd_1_3"/>
          <p:cNvGrpSpPr/>
          <p:nvPr/>
        </p:nvGrpSpPr>
        <p:grpSpPr>
          <a:xfrm>
            <a:off x="7263198" y="94314"/>
            <a:ext cx="5733536" cy="1140566"/>
            <a:chOff x="0" y="-28575"/>
            <a:chExt cx="2123532" cy="422432"/>
          </a:xfrm>
        </p:grpSpPr>
        <p:sp>
          <p:nvSpPr>
            <p:cNvPr id="204" name="Google Shape;204;g33719da60bd_1_3"/>
            <p:cNvSpPr/>
            <p:nvPr/>
          </p:nvSpPr>
          <p:spPr>
            <a:xfrm>
              <a:off x="0" y="0"/>
              <a:ext cx="2123532" cy="393857"/>
            </a:xfrm>
            <a:custGeom>
              <a:rect b="b" l="l" r="r" t="t"/>
              <a:pathLst>
                <a:path extrusionOk="0" h="393857" w="2123532">
                  <a:moveTo>
                    <a:pt x="0" y="0"/>
                  </a:moveTo>
                  <a:lnTo>
                    <a:pt x="2123532" y="0"/>
                  </a:lnTo>
                  <a:lnTo>
                    <a:pt x="2123532" y="393857"/>
                  </a:lnTo>
                  <a:lnTo>
                    <a:pt x="0" y="393857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205" name="Google Shape;205;g33719da60bd_1_3"/>
            <p:cNvSpPr txBox="1"/>
            <p:nvPr/>
          </p:nvSpPr>
          <p:spPr>
            <a:xfrm>
              <a:off x="0" y="-28575"/>
              <a:ext cx="2123400" cy="42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6" name="Google Shape;206;g33719da60bd_1_3"/>
          <p:cNvPicPr preferRelativeResize="0"/>
          <p:nvPr/>
        </p:nvPicPr>
        <p:blipFill rotWithShape="1">
          <a:blip r:embed="rId3">
            <a:alphaModFix/>
          </a:blip>
          <a:srcRect b="7798" l="0" r="0" t="7798"/>
          <a:stretch/>
        </p:blipFill>
        <p:spPr>
          <a:xfrm>
            <a:off x="514350" y="1544975"/>
            <a:ext cx="6321325" cy="477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33719da60bd_1_3"/>
          <p:cNvSpPr/>
          <p:nvPr/>
        </p:nvSpPr>
        <p:spPr>
          <a:xfrm>
            <a:off x="8929951" y="231053"/>
            <a:ext cx="1024791" cy="944240"/>
          </a:xfrm>
          <a:custGeom>
            <a:rect b="b" l="l" r="r" t="t"/>
            <a:pathLst>
              <a:path extrusionOk="0" h="944240" w="1024791">
                <a:moveTo>
                  <a:pt x="0" y="0"/>
                </a:moveTo>
                <a:lnTo>
                  <a:pt x="1024791" y="0"/>
                </a:lnTo>
                <a:lnTo>
                  <a:pt x="1024791" y="944240"/>
                </a:lnTo>
                <a:lnTo>
                  <a:pt x="0" y="9442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29" l="0" r="0" t="-1019"/>
            </a:stretch>
          </a:blipFill>
          <a:ln>
            <a:noFill/>
          </a:ln>
        </p:spPr>
      </p:sp>
      <p:sp>
        <p:nvSpPr>
          <p:cNvPr id="208" name="Google Shape;208;g33719da60bd_1_3"/>
          <p:cNvSpPr txBox="1"/>
          <p:nvPr/>
        </p:nvSpPr>
        <p:spPr>
          <a:xfrm>
            <a:off x="389100" y="401525"/>
            <a:ext cx="69873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20"/>
              <a:buFont typeface="Arial"/>
              <a:buNone/>
            </a:pPr>
            <a:r>
              <a:rPr b="1" lang="en-US" sz="36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MOBILE APP DEVELOPMENT</a:t>
            </a:r>
            <a:endParaRPr sz="3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20"/>
              <a:buFont typeface="Arial"/>
              <a:buNone/>
            </a:pPr>
            <a:r>
              <a:t/>
            </a:r>
            <a:endParaRPr b="1" sz="5120">
              <a:solidFill>
                <a:srgbClr val="33880B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9" name="Google Shape;209;g33719da60bd_1_3"/>
          <p:cNvSpPr txBox="1"/>
          <p:nvPr/>
        </p:nvSpPr>
        <p:spPr>
          <a:xfrm>
            <a:off x="607243" y="1146718"/>
            <a:ext cx="57873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6"/>
              <a:buFont typeface="Arial"/>
              <a:buNone/>
            </a:pPr>
            <a:r>
              <a:rPr b="1" lang="en-US" sz="1706">
                <a:latin typeface="Open Sans"/>
                <a:ea typeface="Open Sans"/>
                <a:cs typeface="Open Sans"/>
                <a:sym typeface="Open Sans"/>
              </a:rPr>
              <a:t>MARCH 10 - MARCH 14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g33719da60bd_1_3"/>
          <p:cNvSpPr txBox="1"/>
          <p:nvPr/>
        </p:nvSpPr>
        <p:spPr>
          <a:xfrm>
            <a:off x="8328007" y="4410382"/>
            <a:ext cx="3253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46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33719da60bd_1_3"/>
          <p:cNvSpPr txBox="1"/>
          <p:nvPr/>
        </p:nvSpPr>
        <p:spPr>
          <a:xfrm>
            <a:off x="9954742" y="569736"/>
            <a:ext cx="22695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7"/>
              <a:buFont typeface="Arial"/>
              <a:buNone/>
            </a:pPr>
            <a:r>
              <a:rPr b="1" i="0" lang="en-US" sz="1777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GeoPasture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g33719da60bd_1_3"/>
          <p:cNvSpPr txBox="1"/>
          <p:nvPr/>
        </p:nvSpPr>
        <p:spPr>
          <a:xfrm>
            <a:off x="514353" y="4410382"/>
            <a:ext cx="4108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46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33719da60bd_1_3"/>
          <p:cNvSpPr txBox="1"/>
          <p:nvPr/>
        </p:nvSpPr>
        <p:spPr>
          <a:xfrm>
            <a:off x="7322550" y="2378813"/>
            <a:ext cx="5614800" cy="20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60172" lvl="0" marL="457200" rtl="0" algn="l">
              <a:lnSpc>
                <a:spcPct val="132915"/>
              </a:lnSpc>
              <a:spcBef>
                <a:spcPts val="0"/>
              </a:spcBef>
              <a:spcAft>
                <a:spcPts val="0"/>
              </a:spcAft>
              <a:buSzPts val="2072"/>
              <a:buFont typeface="Roboto"/>
              <a:buChar char="●"/>
            </a:pPr>
            <a:r>
              <a:rPr b="1" lang="en-US" sz="2072">
                <a:latin typeface="Roboto"/>
                <a:ea typeface="Roboto"/>
                <a:cs typeface="Roboto"/>
                <a:sym typeface="Roboto"/>
              </a:rPr>
              <a:t>Integrate weather APIs.</a:t>
            </a:r>
            <a:endParaRPr b="1" sz="2072">
              <a:latin typeface="Roboto"/>
              <a:ea typeface="Roboto"/>
              <a:cs typeface="Roboto"/>
              <a:sym typeface="Roboto"/>
            </a:endParaRPr>
          </a:p>
          <a:p>
            <a:pPr indent="-360172" lvl="0" marL="457200" rtl="0" algn="l">
              <a:lnSpc>
                <a:spcPct val="132915"/>
              </a:lnSpc>
              <a:spcBef>
                <a:spcPts val="0"/>
              </a:spcBef>
              <a:spcAft>
                <a:spcPts val="0"/>
              </a:spcAft>
              <a:buSzPts val="2072"/>
              <a:buFont typeface="Roboto"/>
              <a:buChar char="●"/>
            </a:pPr>
            <a:r>
              <a:rPr b="1" lang="en-US" sz="2072">
                <a:latin typeface="Roboto"/>
                <a:ea typeface="Roboto"/>
                <a:cs typeface="Roboto"/>
                <a:sym typeface="Roboto"/>
              </a:rPr>
              <a:t>Display real-time weather data (temperature, rainfall, wind speed).</a:t>
            </a:r>
            <a:endParaRPr b="1" sz="2072">
              <a:latin typeface="Roboto"/>
              <a:ea typeface="Roboto"/>
              <a:cs typeface="Roboto"/>
              <a:sym typeface="Roboto"/>
            </a:endParaRPr>
          </a:p>
          <a:p>
            <a:pPr indent="-360172" lvl="0" marL="457200" rtl="0" algn="l">
              <a:lnSpc>
                <a:spcPct val="132915"/>
              </a:lnSpc>
              <a:spcBef>
                <a:spcPts val="0"/>
              </a:spcBef>
              <a:spcAft>
                <a:spcPts val="0"/>
              </a:spcAft>
              <a:buSzPts val="2072"/>
              <a:buFont typeface="Roboto"/>
              <a:buChar char="●"/>
            </a:pPr>
            <a:r>
              <a:rPr b="1" lang="en-US" sz="2072">
                <a:latin typeface="Roboto"/>
                <a:ea typeface="Roboto"/>
                <a:cs typeface="Roboto"/>
                <a:sym typeface="Roboto"/>
              </a:rPr>
              <a:t>Implement weather alerts for extreme conditions.</a:t>
            </a:r>
            <a:endParaRPr b="1" sz="2072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" name="Google Shape;214;g33719da60bd_1_3"/>
          <p:cNvSpPr txBox="1"/>
          <p:nvPr/>
        </p:nvSpPr>
        <p:spPr>
          <a:xfrm>
            <a:off x="820244" y="5152631"/>
            <a:ext cx="49140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6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2"/>
              <a:buFont typeface="Arial"/>
              <a:buNone/>
            </a:pPr>
            <a:r>
              <a:t/>
            </a:r>
            <a:endParaRPr b="1" i="0" sz="1992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15" name="Google Shape;215;g33719da60bd_1_3"/>
          <p:cNvGrpSpPr/>
          <p:nvPr/>
        </p:nvGrpSpPr>
        <p:grpSpPr>
          <a:xfrm>
            <a:off x="3175" y="7101297"/>
            <a:ext cx="12987926" cy="213902"/>
            <a:chOff x="0" y="-28575"/>
            <a:chExt cx="4810343" cy="79223"/>
          </a:xfrm>
        </p:grpSpPr>
        <p:sp>
          <p:nvSpPr>
            <p:cNvPr id="216" name="Google Shape;216;g33719da60bd_1_3"/>
            <p:cNvSpPr/>
            <p:nvPr/>
          </p:nvSpPr>
          <p:spPr>
            <a:xfrm>
              <a:off x="0" y="0"/>
              <a:ext cx="4810343" cy="50648"/>
            </a:xfrm>
            <a:custGeom>
              <a:rect b="b" l="l" r="r" t="t"/>
              <a:pathLst>
                <a:path extrusionOk="0" h="50648" w="4810343">
                  <a:moveTo>
                    <a:pt x="0" y="0"/>
                  </a:moveTo>
                  <a:lnTo>
                    <a:pt x="4810343" y="0"/>
                  </a:lnTo>
                  <a:lnTo>
                    <a:pt x="4810343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217" name="Google Shape;217;g33719da60bd_1_3"/>
            <p:cNvSpPr txBox="1"/>
            <p:nvPr/>
          </p:nvSpPr>
          <p:spPr>
            <a:xfrm>
              <a:off x="0" y="-28575"/>
              <a:ext cx="4810200" cy="7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8" name="Google Shape;218;g33719da60bd_1_3"/>
          <p:cNvSpPr txBox="1"/>
          <p:nvPr/>
        </p:nvSpPr>
        <p:spPr>
          <a:xfrm>
            <a:off x="7263200" y="1505350"/>
            <a:ext cx="47925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WEATHER FORECASTS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7"/>
          <p:cNvPicPr preferRelativeResize="0"/>
          <p:nvPr/>
        </p:nvPicPr>
        <p:blipFill rotWithShape="1">
          <a:blip r:embed="rId3">
            <a:alphaModFix/>
          </a:blip>
          <a:srcRect b="0" l="675" r="675" t="0"/>
          <a:stretch/>
        </p:blipFill>
        <p:spPr>
          <a:xfrm>
            <a:off x="235251" y="1911800"/>
            <a:ext cx="6282274" cy="4242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" name="Google Shape;224;p7"/>
          <p:cNvGrpSpPr/>
          <p:nvPr/>
        </p:nvGrpSpPr>
        <p:grpSpPr>
          <a:xfrm>
            <a:off x="600476" y="382475"/>
            <a:ext cx="6558975" cy="992734"/>
            <a:chOff x="9" y="76195"/>
            <a:chExt cx="8745300" cy="1323645"/>
          </a:xfrm>
        </p:grpSpPr>
        <p:sp>
          <p:nvSpPr>
            <p:cNvPr id="225" name="Google Shape;225;p7"/>
            <p:cNvSpPr txBox="1"/>
            <p:nvPr/>
          </p:nvSpPr>
          <p:spPr>
            <a:xfrm>
              <a:off x="9" y="76195"/>
              <a:ext cx="87453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499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120"/>
                <a:buFont typeface="Arial"/>
                <a:buNone/>
              </a:pPr>
              <a:r>
                <a:rPr b="1" lang="en-US" sz="3600">
                  <a:solidFill>
                    <a:srgbClr val="33880B"/>
                  </a:solidFill>
                  <a:latin typeface="Inter"/>
                  <a:ea typeface="Inter"/>
                  <a:cs typeface="Inter"/>
                  <a:sym typeface="Inter"/>
                </a:rPr>
                <a:t>MOBILE APP DEVELOPMENT</a:t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7"/>
            <p:cNvSpPr txBox="1"/>
            <p:nvPr/>
          </p:nvSpPr>
          <p:spPr>
            <a:xfrm>
              <a:off x="9031" y="1049740"/>
              <a:ext cx="7716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3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6"/>
                <a:buFont typeface="Arial"/>
                <a:buNone/>
              </a:pPr>
              <a:r>
                <a:rPr b="1" lang="en-US" sz="1706">
                  <a:latin typeface="Open Sans"/>
                  <a:ea typeface="Open Sans"/>
                  <a:cs typeface="Open Sans"/>
                  <a:sym typeface="Open Sans"/>
                </a:rPr>
                <a:t>MARCH 17 - MARCH 21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" name="Google Shape;227;p7"/>
          <p:cNvGrpSpPr/>
          <p:nvPr/>
        </p:nvGrpSpPr>
        <p:grpSpPr>
          <a:xfrm>
            <a:off x="7263198" y="94314"/>
            <a:ext cx="5733535" cy="1140565"/>
            <a:chOff x="0" y="-102870"/>
            <a:chExt cx="7644714" cy="1520754"/>
          </a:xfrm>
        </p:grpSpPr>
        <p:grpSp>
          <p:nvGrpSpPr>
            <p:cNvPr id="228" name="Google Shape;228;p7"/>
            <p:cNvGrpSpPr/>
            <p:nvPr/>
          </p:nvGrpSpPr>
          <p:grpSpPr>
            <a:xfrm>
              <a:off x="0" y="-102870"/>
              <a:ext cx="7644714" cy="1520754"/>
              <a:chOff x="0" y="-28575"/>
              <a:chExt cx="2123532" cy="422432"/>
            </a:xfrm>
          </p:grpSpPr>
          <p:sp>
            <p:nvSpPr>
              <p:cNvPr id="229" name="Google Shape;229;p7"/>
              <p:cNvSpPr/>
              <p:nvPr/>
            </p:nvSpPr>
            <p:spPr>
              <a:xfrm>
                <a:off x="0" y="0"/>
                <a:ext cx="2123532" cy="393857"/>
              </a:xfrm>
              <a:custGeom>
                <a:rect b="b" l="l" r="r" t="t"/>
                <a:pathLst>
                  <a:path extrusionOk="0" h="393857" w="2123532">
                    <a:moveTo>
                      <a:pt x="0" y="0"/>
                    </a:moveTo>
                    <a:lnTo>
                      <a:pt x="2123532" y="0"/>
                    </a:lnTo>
                    <a:lnTo>
                      <a:pt x="2123532" y="393857"/>
                    </a:lnTo>
                    <a:lnTo>
                      <a:pt x="0" y="393857"/>
                    </a:lnTo>
                    <a:close/>
                  </a:path>
                </a:pathLst>
              </a:custGeom>
              <a:solidFill>
                <a:srgbClr val="33880B"/>
              </a:solidFill>
              <a:ln>
                <a:noFill/>
              </a:ln>
            </p:spPr>
          </p:sp>
          <p:sp>
            <p:nvSpPr>
              <p:cNvPr id="230" name="Google Shape;230;p7"/>
              <p:cNvSpPr txBox="1"/>
              <p:nvPr/>
            </p:nvSpPr>
            <p:spPr>
              <a:xfrm>
                <a:off x="0" y="-28575"/>
                <a:ext cx="2123532" cy="4224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6100" lIns="36100" spcFirstLastPara="1" rIns="36100" wrap="square" tIns="36100">
                <a:noAutofit/>
              </a:bodyPr>
              <a:lstStyle/>
              <a:p>
                <a:pPr indent="0" lvl="0" marL="0" marR="0" rtl="0" algn="ctr">
                  <a:lnSpc>
                    <a:spcPct val="9794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31" name="Google Shape;231;p7"/>
            <p:cNvSpPr/>
            <p:nvPr/>
          </p:nvSpPr>
          <p:spPr>
            <a:xfrm>
              <a:off x="2222337" y="79449"/>
              <a:ext cx="1366388" cy="1258986"/>
            </a:xfrm>
            <a:custGeom>
              <a:rect b="b" l="l" r="r" t="t"/>
              <a:pathLst>
                <a:path extrusionOk="0" h="1258986" w="1366388">
                  <a:moveTo>
                    <a:pt x="0" y="0"/>
                  </a:moveTo>
                  <a:lnTo>
                    <a:pt x="1366388" y="0"/>
                  </a:lnTo>
                  <a:lnTo>
                    <a:pt x="1366388" y="1258986"/>
                  </a:lnTo>
                  <a:lnTo>
                    <a:pt x="0" y="125898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1022" l="0" r="0" t="-1021"/>
              </a:stretch>
            </a:blipFill>
            <a:ln>
              <a:noFill/>
            </a:ln>
          </p:spPr>
        </p:sp>
        <p:sp>
          <p:nvSpPr>
            <p:cNvPr id="232" name="Google Shape;232;p7"/>
            <p:cNvSpPr txBox="1"/>
            <p:nvPr/>
          </p:nvSpPr>
          <p:spPr>
            <a:xfrm>
              <a:off x="3588725" y="540552"/>
              <a:ext cx="3025916" cy="3837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77"/>
                <a:buFont typeface="Arial"/>
                <a:buNone/>
              </a:pPr>
              <a:r>
                <a:rPr b="1" i="0" lang="en-US" sz="1777" u="none" cap="none" strike="noStrike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GeoPasture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" name="Google Shape;233;p7"/>
          <p:cNvSpPr txBox="1"/>
          <p:nvPr/>
        </p:nvSpPr>
        <p:spPr>
          <a:xfrm>
            <a:off x="7159449" y="2593200"/>
            <a:ext cx="5564400" cy="24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5496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990"/>
              <a:buFont typeface="Roboto"/>
              <a:buChar char="●"/>
            </a:pPr>
            <a:r>
              <a:rPr b="1" lang="en-US" sz="1990">
                <a:latin typeface="Roboto"/>
                <a:ea typeface="Roboto"/>
                <a:cs typeface="Roboto"/>
                <a:sym typeface="Roboto"/>
              </a:rPr>
              <a:t>Implement geofencing for animal movement monitoring.</a:t>
            </a:r>
            <a:endParaRPr b="1" sz="1990">
              <a:latin typeface="Roboto"/>
              <a:ea typeface="Roboto"/>
              <a:cs typeface="Roboto"/>
              <a:sym typeface="Roboto"/>
            </a:endParaRPr>
          </a:p>
          <a:p>
            <a:pPr indent="-35496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990"/>
              <a:buFont typeface="Roboto"/>
              <a:buChar char="●"/>
            </a:pPr>
            <a:r>
              <a:rPr b="1" lang="en-US" sz="1990">
                <a:latin typeface="Roboto"/>
                <a:ea typeface="Roboto"/>
                <a:cs typeface="Roboto"/>
                <a:sym typeface="Roboto"/>
              </a:rPr>
              <a:t>Integrate GPS tracking modules.</a:t>
            </a:r>
            <a:endParaRPr b="1" sz="1990">
              <a:latin typeface="Roboto"/>
              <a:ea typeface="Roboto"/>
              <a:cs typeface="Roboto"/>
              <a:sym typeface="Roboto"/>
            </a:endParaRPr>
          </a:p>
          <a:p>
            <a:pPr indent="-35496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990"/>
              <a:buFont typeface="Roboto"/>
              <a:buChar char="●"/>
            </a:pPr>
            <a:r>
              <a:rPr b="1" lang="en-US" sz="1990">
                <a:latin typeface="Roboto"/>
                <a:ea typeface="Roboto"/>
                <a:cs typeface="Roboto"/>
                <a:sym typeface="Roboto"/>
              </a:rPr>
              <a:t>Develop real-time animal location display on a map.</a:t>
            </a:r>
            <a:endParaRPr b="1" sz="1990">
              <a:latin typeface="Roboto"/>
              <a:ea typeface="Roboto"/>
              <a:cs typeface="Roboto"/>
              <a:sym typeface="Roboto"/>
            </a:endParaRPr>
          </a:p>
          <a:p>
            <a:pPr indent="-35496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990"/>
              <a:buFont typeface="Roboto"/>
              <a:buChar char="●"/>
            </a:pPr>
            <a:r>
              <a:rPr b="1" lang="en-US" sz="1990">
                <a:latin typeface="Roboto"/>
                <a:ea typeface="Roboto"/>
                <a:cs typeface="Roboto"/>
                <a:sym typeface="Roboto"/>
              </a:rPr>
              <a:t>Send alerts for boundary breaches.</a:t>
            </a:r>
            <a:endParaRPr b="1" sz="199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34" name="Google Shape;234;p7"/>
          <p:cNvGrpSpPr/>
          <p:nvPr/>
        </p:nvGrpSpPr>
        <p:grpSpPr>
          <a:xfrm>
            <a:off x="3175" y="7101296"/>
            <a:ext cx="12987927" cy="213904"/>
            <a:chOff x="0" y="-28575"/>
            <a:chExt cx="4810343" cy="79223"/>
          </a:xfrm>
        </p:grpSpPr>
        <p:sp>
          <p:nvSpPr>
            <p:cNvPr id="235" name="Google Shape;235;p7"/>
            <p:cNvSpPr/>
            <p:nvPr/>
          </p:nvSpPr>
          <p:spPr>
            <a:xfrm>
              <a:off x="0" y="0"/>
              <a:ext cx="4810343" cy="50648"/>
            </a:xfrm>
            <a:custGeom>
              <a:rect b="b" l="l" r="r" t="t"/>
              <a:pathLst>
                <a:path extrusionOk="0" h="50648" w="4810343">
                  <a:moveTo>
                    <a:pt x="0" y="0"/>
                  </a:moveTo>
                  <a:lnTo>
                    <a:pt x="4810343" y="0"/>
                  </a:lnTo>
                  <a:lnTo>
                    <a:pt x="4810343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236" name="Google Shape;236;p7"/>
            <p:cNvSpPr txBox="1"/>
            <p:nvPr/>
          </p:nvSpPr>
          <p:spPr>
            <a:xfrm>
              <a:off x="0" y="-28575"/>
              <a:ext cx="4810343" cy="792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7" name="Google Shape;237;p7"/>
          <p:cNvSpPr txBox="1"/>
          <p:nvPr/>
        </p:nvSpPr>
        <p:spPr>
          <a:xfrm>
            <a:off x="7159450" y="1828563"/>
            <a:ext cx="50973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GPS ANIMAL TRACKING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g33719da60bd_1_46"/>
          <p:cNvGrpSpPr/>
          <p:nvPr/>
        </p:nvGrpSpPr>
        <p:grpSpPr>
          <a:xfrm>
            <a:off x="7263198" y="94314"/>
            <a:ext cx="5733536" cy="1140566"/>
            <a:chOff x="0" y="-28575"/>
            <a:chExt cx="2123532" cy="422432"/>
          </a:xfrm>
        </p:grpSpPr>
        <p:sp>
          <p:nvSpPr>
            <p:cNvPr id="243" name="Google Shape;243;g33719da60bd_1_46"/>
            <p:cNvSpPr/>
            <p:nvPr/>
          </p:nvSpPr>
          <p:spPr>
            <a:xfrm>
              <a:off x="0" y="0"/>
              <a:ext cx="2123532" cy="393857"/>
            </a:xfrm>
            <a:custGeom>
              <a:rect b="b" l="l" r="r" t="t"/>
              <a:pathLst>
                <a:path extrusionOk="0" h="393857" w="2123532">
                  <a:moveTo>
                    <a:pt x="0" y="0"/>
                  </a:moveTo>
                  <a:lnTo>
                    <a:pt x="2123532" y="0"/>
                  </a:lnTo>
                  <a:lnTo>
                    <a:pt x="2123532" y="393857"/>
                  </a:lnTo>
                  <a:lnTo>
                    <a:pt x="0" y="393857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244" name="Google Shape;244;g33719da60bd_1_46"/>
            <p:cNvSpPr txBox="1"/>
            <p:nvPr/>
          </p:nvSpPr>
          <p:spPr>
            <a:xfrm>
              <a:off x="0" y="-28575"/>
              <a:ext cx="2123400" cy="42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5" name="Google Shape;245;g33719da60bd_1_46"/>
          <p:cNvSpPr/>
          <p:nvPr/>
        </p:nvSpPr>
        <p:spPr>
          <a:xfrm>
            <a:off x="8929951" y="231053"/>
            <a:ext cx="1024791" cy="944240"/>
          </a:xfrm>
          <a:custGeom>
            <a:rect b="b" l="l" r="r" t="t"/>
            <a:pathLst>
              <a:path extrusionOk="0" h="944240" w="1024791">
                <a:moveTo>
                  <a:pt x="0" y="0"/>
                </a:moveTo>
                <a:lnTo>
                  <a:pt x="1024791" y="0"/>
                </a:lnTo>
                <a:lnTo>
                  <a:pt x="1024791" y="944240"/>
                </a:lnTo>
                <a:lnTo>
                  <a:pt x="0" y="9442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29" l="0" r="0" t="-1019"/>
            </a:stretch>
          </a:blipFill>
          <a:ln>
            <a:noFill/>
          </a:ln>
        </p:spPr>
      </p:sp>
      <p:sp>
        <p:nvSpPr>
          <p:cNvPr id="246" name="Google Shape;246;g33719da60bd_1_46"/>
          <p:cNvSpPr txBox="1"/>
          <p:nvPr/>
        </p:nvSpPr>
        <p:spPr>
          <a:xfrm>
            <a:off x="600475" y="401525"/>
            <a:ext cx="66627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20"/>
              <a:buFont typeface="Arial"/>
              <a:buNone/>
            </a:pPr>
            <a:r>
              <a:rPr b="1" lang="en-US" sz="36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MOBILE APP DEVELOPMENT</a:t>
            </a:r>
            <a:endParaRPr sz="3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20"/>
              <a:buFont typeface="Arial"/>
              <a:buNone/>
            </a:pPr>
            <a:r>
              <a:t/>
            </a:r>
            <a:endParaRPr b="1" sz="5120">
              <a:solidFill>
                <a:srgbClr val="33880B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7" name="Google Shape;247;g33719da60bd_1_46"/>
          <p:cNvSpPr txBox="1"/>
          <p:nvPr/>
        </p:nvSpPr>
        <p:spPr>
          <a:xfrm>
            <a:off x="607243" y="1146718"/>
            <a:ext cx="57873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6"/>
              <a:buFont typeface="Arial"/>
              <a:buNone/>
            </a:pPr>
            <a:r>
              <a:rPr b="1" lang="en-US" sz="1706">
                <a:latin typeface="Open Sans"/>
                <a:ea typeface="Open Sans"/>
                <a:cs typeface="Open Sans"/>
                <a:sym typeface="Open Sans"/>
              </a:rPr>
              <a:t>MARCH 24 - MARCH 28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33719da60bd_1_46"/>
          <p:cNvSpPr txBox="1"/>
          <p:nvPr/>
        </p:nvSpPr>
        <p:spPr>
          <a:xfrm>
            <a:off x="9954742" y="569736"/>
            <a:ext cx="22695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7"/>
              <a:buFont typeface="Arial"/>
              <a:buNone/>
            </a:pPr>
            <a:r>
              <a:rPr b="1" i="0" lang="en-US" sz="1777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GeoPasture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g33719da60bd_1_46"/>
          <p:cNvPicPr preferRelativeResize="0"/>
          <p:nvPr/>
        </p:nvPicPr>
        <p:blipFill rotWithShape="1">
          <a:blip r:embed="rId4">
            <a:alphaModFix/>
          </a:blip>
          <a:srcRect b="8416" l="0" r="0" t="8416"/>
          <a:stretch/>
        </p:blipFill>
        <p:spPr>
          <a:xfrm>
            <a:off x="259375" y="1864800"/>
            <a:ext cx="6336301" cy="401069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g33719da60bd_1_46"/>
          <p:cNvSpPr txBox="1"/>
          <p:nvPr/>
        </p:nvSpPr>
        <p:spPr>
          <a:xfrm>
            <a:off x="7325400" y="2111550"/>
            <a:ext cx="5534400" cy="28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55092" lvl="0" marL="457200" rtl="0" algn="l">
              <a:lnSpc>
                <a:spcPct val="140060"/>
              </a:lnSpc>
              <a:spcBef>
                <a:spcPts val="0"/>
              </a:spcBef>
              <a:spcAft>
                <a:spcPts val="0"/>
              </a:spcAft>
              <a:buSzPts val="1992"/>
              <a:buFont typeface="Roboto"/>
              <a:buChar char="●"/>
            </a:pPr>
            <a:r>
              <a:rPr b="1" lang="en-US" sz="1992">
                <a:latin typeface="Roboto"/>
                <a:ea typeface="Roboto"/>
                <a:cs typeface="Roboto"/>
                <a:sym typeface="Roboto"/>
              </a:rPr>
              <a:t>Utilize satellite imagery APIs.</a:t>
            </a:r>
            <a:endParaRPr b="1" sz="1992">
              <a:latin typeface="Roboto"/>
              <a:ea typeface="Roboto"/>
              <a:cs typeface="Roboto"/>
              <a:sym typeface="Roboto"/>
            </a:endParaRPr>
          </a:p>
          <a:p>
            <a:pPr indent="-355092" lvl="0" marL="457200" rtl="0" algn="l">
              <a:lnSpc>
                <a:spcPct val="140060"/>
              </a:lnSpc>
              <a:spcBef>
                <a:spcPts val="0"/>
              </a:spcBef>
              <a:spcAft>
                <a:spcPts val="0"/>
              </a:spcAft>
              <a:buSzPts val="1992"/>
              <a:buFont typeface="Roboto"/>
              <a:buChar char="●"/>
            </a:pPr>
            <a:r>
              <a:rPr b="1" lang="en-US" sz="1992">
                <a:latin typeface="Roboto"/>
                <a:ea typeface="Roboto"/>
                <a:cs typeface="Roboto"/>
                <a:sym typeface="Roboto"/>
              </a:rPr>
              <a:t>Enable crowd-sourced pasture updates by users.</a:t>
            </a:r>
            <a:endParaRPr b="1" sz="1992">
              <a:latin typeface="Roboto"/>
              <a:ea typeface="Roboto"/>
              <a:cs typeface="Roboto"/>
              <a:sym typeface="Roboto"/>
            </a:endParaRPr>
          </a:p>
          <a:p>
            <a:pPr indent="-355092" lvl="0" marL="457200" rtl="0" algn="l">
              <a:lnSpc>
                <a:spcPct val="140060"/>
              </a:lnSpc>
              <a:spcBef>
                <a:spcPts val="0"/>
              </a:spcBef>
              <a:spcAft>
                <a:spcPts val="0"/>
              </a:spcAft>
              <a:buSzPts val="1992"/>
              <a:buFont typeface="Roboto"/>
              <a:buChar char="●"/>
            </a:pPr>
            <a:r>
              <a:rPr b="1" lang="en-US" sz="1992">
                <a:latin typeface="Roboto"/>
                <a:ea typeface="Roboto"/>
                <a:cs typeface="Roboto"/>
                <a:sym typeface="Roboto"/>
              </a:rPr>
              <a:t>Provide a heatmap view of pasture conditions.</a:t>
            </a:r>
            <a:endParaRPr b="1" sz="1992">
              <a:latin typeface="Roboto"/>
              <a:ea typeface="Roboto"/>
              <a:cs typeface="Roboto"/>
              <a:sym typeface="Roboto"/>
            </a:endParaRPr>
          </a:p>
          <a:p>
            <a:pPr indent="-355092" lvl="0" marL="457200" rtl="0" algn="l">
              <a:lnSpc>
                <a:spcPct val="140060"/>
              </a:lnSpc>
              <a:spcBef>
                <a:spcPts val="0"/>
              </a:spcBef>
              <a:spcAft>
                <a:spcPts val="0"/>
              </a:spcAft>
              <a:buSzPts val="1992"/>
              <a:buFont typeface="Roboto"/>
              <a:buChar char="●"/>
            </a:pPr>
            <a:r>
              <a:rPr b="1" lang="en-US" sz="1992">
                <a:latin typeface="Roboto"/>
                <a:ea typeface="Roboto"/>
                <a:cs typeface="Roboto"/>
                <a:sym typeface="Roboto"/>
              </a:rPr>
              <a:t>Implement AI-driven pasture quality predictions.</a:t>
            </a:r>
            <a:endParaRPr b="1" sz="1992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1" name="Google Shape;251;g33719da60bd_1_46"/>
          <p:cNvGrpSpPr/>
          <p:nvPr/>
        </p:nvGrpSpPr>
        <p:grpSpPr>
          <a:xfrm>
            <a:off x="3175" y="7101297"/>
            <a:ext cx="12987926" cy="213902"/>
            <a:chOff x="0" y="-28575"/>
            <a:chExt cx="4810343" cy="79223"/>
          </a:xfrm>
        </p:grpSpPr>
        <p:sp>
          <p:nvSpPr>
            <p:cNvPr id="252" name="Google Shape;252;g33719da60bd_1_46"/>
            <p:cNvSpPr/>
            <p:nvPr/>
          </p:nvSpPr>
          <p:spPr>
            <a:xfrm>
              <a:off x="0" y="0"/>
              <a:ext cx="4810343" cy="50648"/>
            </a:xfrm>
            <a:custGeom>
              <a:rect b="b" l="l" r="r" t="t"/>
              <a:pathLst>
                <a:path extrusionOk="0" h="50648" w="4810343">
                  <a:moveTo>
                    <a:pt x="0" y="0"/>
                  </a:moveTo>
                  <a:lnTo>
                    <a:pt x="4810343" y="0"/>
                  </a:lnTo>
                  <a:lnTo>
                    <a:pt x="4810343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253" name="Google Shape;253;g33719da60bd_1_46"/>
            <p:cNvSpPr txBox="1"/>
            <p:nvPr/>
          </p:nvSpPr>
          <p:spPr>
            <a:xfrm>
              <a:off x="0" y="-28575"/>
              <a:ext cx="4810200" cy="7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4" name="Google Shape;254;g33719da60bd_1_46"/>
          <p:cNvSpPr txBox="1"/>
          <p:nvPr/>
        </p:nvSpPr>
        <p:spPr>
          <a:xfrm>
            <a:off x="7263200" y="1409225"/>
            <a:ext cx="60399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REALTIME PASTURE UPDATES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g33719da60bd_1_69"/>
          <p:cNvGrpSpPr/>
          <p:nvPr/>
        </p:nvGrpSpPr>
        <p:grpSpPr>
          <a:xfrm>
            <a:off x="7263198" y="94314"/>
            <a:ext cx="5733536" cy="1140566"/>
            <a:chOff x="0" y="-102870"/>
            <a:chExt cx="7644715" cy="1520755"/>
          </a:xfrm>
        </p:grpSpPr>
        <p:grpSp>
          <p:nvGrpSpPr>
            <p:cNvPr id="260" name="Google Shape;260;g33719da60bd_1_69"/>
            <p:cNvGrpSpPr/>
            <p:nvPr/>
          </p:nvGrpSpPr>
          <p:grpSpPr>
            <a:xfrm>
              <a:off x="0" y="-102870"/>
              <a:ext cx="7644715" cy="1520755"/>
              <a:chOff x="0" y="-28575"/>
              <a:chExt cx="2123532" cy="422432"/>
            </a:xfrm>
          </p:grpSpPr>
          <p:sp>
            <p:nvSpPr>
              <p:cNvPr id="261" name="Google Shape;261;g33719da60bd_1_69"/>
              <p:cNvSpPr/>
              <p:nvPr/>
            </p:nvSpPr>
            <p:spPr>
              <a:xfrm>
                <a:off x="0" y="0"/>
                <a:ext cx="2123532" cy="393857"/>
              </a:xfrm>
              <a:custGeom>
                <a:rect b="b" l="l" r="r" t="t"/>
                <a:pathLst>
                  <a:path extrusionOk="0" h="393857" w="2123532">
                    <a:moveTo>
                      <a:pt x="0" y="0"/>
                    </a:moveTo>
                    <a:lnTo>
                      <a:pt x="2123532" y="0"/>
                    </a:lnTo>
                    <a:lnTo>
                      <a:pt x="2123532" y="393857"/>
                    </a:lnTo>
                    <a:lnTo>
                      <a:pt x="0" y="393857"/>
                    </a:lnTo>
                    <a:close/>
                  </a:path>
                </a:pathLst>
              </a:custGeom>
              <a:solidFill>
                <a:srgbClr val="33880B"/>
              </a:solidFill>
              <a:ln>
                <a:noFill/>
              </a:ln>
            </p:spPr>
          </p:sp>
          <p:sp>
            <p:nvSpPr>
              <p:cNvPr id="262" name="Google Shape;262;g33719da60bd_1_69"/>
              <p:cNvSpPr txBox="1"/>
              <p:nvPr/>
            </p:nvSpPr>
            <p:spPr>
              <a:xfrm>
                <a:off x="0" y="-28575"/>
                <a:ext cx="2123400" cy="422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36100" lIns="36100" spcFirstLastPara="1" rIns="36100" wrap="square" tIns="36100">
                <a:noAutofit/>
              </a:bodyPr>
              <a:lstStyle/>
              <a:p>
                <a:pPr indent="0" lvl="0" marL="0" marR="0" rtl="0" algn="ctr">
                  <a:lnSpc>
                    <a:spcPct val="9794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63" name="Google Shape;263;g33719da60bd_1_69"/>
            <p:cNvSpPr/>
            <p:nvPr/>
          </p:nvSpPr>
          <p:spPr>
            <a:xfrm>
              <a:off x="2222337" y="79449"/>
              <a:ext cx="1366388" cy="1258986"/>
            </a:xfrm>
            <a:custGeom>
              <a:rect b="b" l="l" r="r" t="t"/>
              <a:pathLst>
                <a:path extrusionOk="0" h="1258986" w="1366388">
                  <a:moveTo>
                    <a:pt x="0" y="0"/>
                  </a:moveTo>
                  <a:lnTo>
                    <a:pt x="1366388" y="0"/>
                  </a:lnTo>
                  <a:lnTo>
                    <a:pt x="1366388" y="1258986"/>
                  </a:lnTo>
                  <a:lnTo>
                    <a:pt x="0" y="125898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1029" l="0" r="0" t="-1019"/>
              </a:stretch>
            </a:blipFill>
            <a:ln>
              <a:noFill/>
            </a:ln>
          </p:spPr>
        </p:sp>
        <p:sp>
          <p:nvSpPr>
            <p:cNvPr id="264" name="Google Shape;264;g33719da60bd_1_69"/>
            <p:cNvSpPr txBox="1"/>
            <p:nvPr/>
          </p:nvSpPr>
          <p:spPr>
            <a:xfrm>
              <a:off x="3588725" y="540552"/>
              <a:ext cx="3025800" cy="36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77"/>
                <a:buFont typeface="Arial"/>
                <a:buNone/>
              </a:pPr>
              <a:r>
                <a:rPr b="1" i="0" lang="en-US" sz="1777" u="none" cap="none" strike="noStrike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GeoPasture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65" name="Google Shape;265;g33719da60bd_1_69"/>
          <p:cNvPicPr preferRelativeResize="0"/>
          <p:nvPr/>
        </p:nvPicPr>
        <p:blipFill rotWithShape="1">
          <a:blip r:embed="rId4">
            <a:alphaModFix/>
          </a:blip>
          <a:srcRect b="0" l="15526" r="15526" t="0"/>
          <a:stretch/>
        </p:blipFill>
        <p:spPr>
          <a:xfrm>
            <a:off x="558450" y="1621225"/>
            <a:ext cx="5836025" cy="4335613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g33719da60bd_1_69"/>
          <p:cNvSpPr txBox="1"/>
          <p:nvPr/>
        </p:nvSpPr>
        <p:spPr>
          <a:xfrm>
            <a:off x="743442" y="1112634"/>
            <a:ext cx="57873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6"/>
              <a:buFont typeface="Arial"/>
              <a:buNone/>
            </a:pPr>
            <a:r>
              <a:rPr b="1" lang="en-US" sz="1706">
                <a:latin typeface="Open Sans"/>
                <a:ea typeface="Open Sans"/>
                <a:cs typeface="Open Sans"/>
                <a:sym typeface="Open Sans"/>
              </a:rPr>
              <a:t>MARCH 31 - APRIL 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33719da60bd_1_69"/>
          <p:cNvSpPr txBox="1"/>
          <p:nvPr/>
        </p:nvSpPr>
        <p:spPr>
          <a:xfrm>
            <a:off x="7263199" y="2432050"/>
            <a:ext cx="54606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54901" lvl="0" marL="45720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SzPts val="1989"/>
              <a:buFont typeface="Roboto"/>
              <a:buChar char="●"/>
            </a:pPr>
            <a:r>
              <a:rPr b="1" lang="en-US" sz="1989">
                <a:latin typeface="Roboto"/>
                <a:ea typeface="Roboto"/>
                <a:cs typeface="Roboto"/>
                <a:sym typeface="Roboto"/>
              </a:rPr>
              <a:t>Develop a marketplace module for selling/buying animals and farm produce.</a:t>
            </a:r>
            <a:endParaRPr b="1" sz="1989">
              <a:latin typeface="Roboto"/>
              <a:ea typeface="Roboto"/>
              <a:cs typeface="Roboto"/>
              <a:sym typeface="Roboto"/>
            </a:endParaRPr>
          </a:p>
          <a:p>
            <a:pPr indent="-354901" lvl="0" marL="45720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SzPts val="1989"/>
              <a:buFont typeface="Roboto"/>
              <a:buChar char="●"/>
            </a:pPr>
            <a:r>
              <a:rPr b="1" lang="en-US" sz="1989">
                <a:latin typeface="Roboto"/>
                <a:ea typeface="Roboto"/>
                <a:cs typeface="Roboto"/>
                <a:sym typeface="Roboto"/>
              </a:rPr>
              <a:t>Implement a product listing system with images, prices, and descriptions.</a:t>
            </a:r>
            <a:endParaRPr b="1" sz="1989">
              <a:latin typeface="Roboto"/>
              <a:ea typeface="Roboto"/>
              <a:cs typeface="Roboto"/>
              <a:sym typeface="Roboto"/>
            </a:endParaRPr>
          </a:p>
          <a:p>
            <a:pPr indent="-354901" lvl="0" marL="45720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SzPts val="1989"/>
              <a:buFont typeface="Roboto"/>
              <a:buChar char="●"/>
            </a:pPr>
            <a:r>
              <a:rPr b="1" lang="en-US" sz="1989">
                <a:latin typeface="Roboto"/>
                <a:ea typeface="Roboto"/>
                <a:cs typeface="Roboto"/>
                <a:sym typeface="Roboto"/>
              </a:rPr>
              <a:t>Enable in-app payments (M-Pesa, PayPal, Stripe).</a:t>
            </a:r>
            <a:endParaRPr b="1" sz="1989">
              <a:latin typeface="Roboto"/>
              <a:ea typeface="Roboto"/>
              <a:cs typeface="Roboto"/>
              <a:sym typeface="Roboto"/>
            </a:endParaRPr>
          </a:p>
          <a:p>
            <a:pPr indent="-354901" lvl="0" marL="45720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SzPts val="1989"/>
              <a:buFont typeface="Roboto"/>
              <a:buChar char="●"/>
            </a:pPr>
            <a:r>
              <a:rPr b="1" lang="en-US" sz="1989">
                <a:latin typeface="Roboto"/>
                <a:ea typeface="Roboto"/>
                <a:cs typeface="Roboto"/>
                <a:sym typeface="Roboto"/>
              </a:rPr>
              <a:t>Add buyer-seller chat functionality.</a:t>
            </a:r>
            <a:endParaRPr b="1" sz="1989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8" name="Google Shape;268;g33719da60bd_1_69"/>
          <p:cNvGrpSpPr/>
          <p:nvPr/>
        </p:nvGrpSpPr>
        <p:grpSpPr>
          <a:xfrm>
            <a:off x="3175" y="7101297"/>
            <a:ext cx="12987926" cy="213902"/>
            <a:chOff x="0" y="-28575"/>
            <a:chExt cx="4810343" cy="79223"/>
          </a:xfrm>
        </p:grpSpPr>
        <p:sp>
          <p:nvSpPr>
            <p:cNvPr id="269" name="Google Shape;269;g33719da60bd_1_69"/>
            <p:cNvSpPr/>
            <p:nvPr/>
          </p:nvSpPr>
          <p:spPr>
            <a:xfrm>
              <a:off x="0" y="0"/>
              <a:ext cx="4810343" cy="50648"/>
            </a:xfrm>
            <a:custGeom>
              <a:rect b="b" l="l" r="r" t="t"/>
              <a:pathLst>
                <a:path extrusionOk="0" h="50648" w="4810343">
                  <a:moveTo>
                    <a:pt x="0" y="0"/>
                  </a:moveTo>
                  <a:lnTo>
                    <a:pt x="4810343" y="0"/>
                  </a:lnTo>
                  <a:lnTo>
                    <a:pt x="4810343" y="50648"/>
                  </a:lnTo>
                  <a:lnTo>
                    <a:pt x="0" y="50648"/>
                  </a:lnTo>
                  <a:close/>
                </a:path>
              </a:pathLst>
            </a:custGeom>
            <a:solidFill>
              <a:srgbClr val="33880B"/>
            </a:solidFill>
            <a:ln>
              <a:noFill/>
            </a:ln>
          </p:spPr>
        </p:sp>
        <p:sp>
          <p:nvSpPr>
            <p:cNvPr id="270" name="Google Shape;270;g33719da60bd_1_69"/>
            <p:cNvSpPr txBox="1"/>
            <p:nvPr/>
          </p:nvSpPr>
          <p:spPr>
            <a:xfrm>
              <a:off x="0" y="-28575"/>
              <a:ext cx="4810200" cy="7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00" lIns="36100" spcFirstLastPara="1" rIns="36100" wrap="square" tIns="36100">
              <a:noAutofit/>
            </a:bodyPr>
            <a:lstStyle/>
            <a:p>
              <a:pPr indent="0" lvl="0" marL="0" marR="0" rtl="0" algn="ctr">
                <a:lnSpc>
                  <a:spcPct val="97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1" name="Google Shape;271;g33719da60bd_1_69"/>
          <p:cNvSpPr txBox="1"/>
          <p:nvPr/>
        </p:nvSpPr>
        <p:spPr>
          <a:xfrm>
            <a:off x="558450" y="295150"/>
            <a:ext cx="6578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20"/>
              <a:buFont typeface="Arial"/>
              <a:buNone/>
            </a:pPr>
            <a:r>
              <a:rPr b="1" lang="en-US" sz="36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MOBILE APP DEVELOPMENT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272" name="Google Shape;272;g33719da60bd_1_69"/>
          <p:cNvSpPr txBox="1"/>
          <p:nvPr/>
        </p:nvSpPr>
        <p:spPr>
          <a:xfrm>
            <a:off x="7376425" y="1621225"/>
            <a:ext cx="51168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33880B"/>
                </a:solidFill>
                <a:latin typeface="Inter"/>
                <a:ea typeface="Inter"/>
                <a:cs typeface="Inter"/>
                <a:sym typeface="Inter"/>
              </a:rPr>
              <a:t>MARKETING PLATFORM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